
<file path=[Content_Types].xml><?xml version="1.0" encoding="utf-8"?>
<Types xmlns="http://schemas.openxmlformats.org/package/2006/content-types">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3.xml" ContentType="application/vnd.openxmlformats-officedocument.presentationml.slideLayout+xml"/>
  <Override PartName="/ppt/slideLayouts/slideLayout7.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9.xml" ContentType="application/vnd.openxmlformats-officedocument.presentationml.slideLayout+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diagrams/data1.xml" ContentType="application/vnd.openxmlformats-officedocument.drawingml.diagramData+xml"/>
  <Override PartName="/ppt/diagrams/drawing1.xml" ContentType="application/vnd.ms-office.drawingml.diagramDrawing+xml"/>
  <Override PartName="/ppt/notesSlides/notesSlide6.xml" ContentType="application/vnd.openxmlformats-officedocument.presentationml.notesSlide+xml"/>
  <Override PartName="/ppt/diagrams/colors1.xml" ContentType="application/vnd.openxmlformats-officedocument.drawingml.diagramColors+xml"/>
  <Override PartName="/ppt/diagrams/quickStyle1.xml" ContentType="application/vnd.openxmlformats-officedocument.drawingml.diagramStyle+xml"/>
  <Override PartName="/ppt/diagrams/layout1.xml" ContentType="application/vnd.openxmlformats-officedocument.drawingml.diagramLayout+xml"/>
  <Override PartName="/ppt/slides/slide7.xml" ContentType="application/vnd.openxmlformats-officedocument.presentationml.slide+xml"/>
  <Override PartName="/ppt/diagrams/data2.xml" ContentType="application/vnd.openxmlformats-officedocument.drawingml.diagramData+xml"/>
  <Override PartName="/ppt/diagrams/drawing2.xml" ContentType="application/vnd.ms-office.drawingml.diagramDrawing+xml"/>
  <Override PartName="/ppt/notesSlides/notesSlide7.xml" ContentType="application/vnd.openxmlformats-officedocument.presentationml.notesSlide+xml"/>
  <Override PartName="/ppt/diagrams/colors2.xml" ContentType="application/vnd.openxmlformats-officedocument.drawingml.diagramColors+xml"/>
  <Override PartName="/ppt/diagrams/quickStyle2.xml" ContentType="application/vnd.openxmlformats-officedocument.drawingml.diagramStyle+xml"/>
  <Override PartName="/ppt/diagrams/layout2.xml" ContentType="application/vnd.openxmlformats-officedocument.drawingml.diagramLayout+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slides/slide22.xml" ContentType="application/vnd.openxmlformats-officedocument.presentationml.slide+xml"/>
  <Override PartName="/ppt/notesSlides/notesSlide22.xml" ContentType="application/vnd.openxmlformats-officedocument.presentationml.notesSlide+xml"/>
  <Override PartName="/ppt/slides/slide23.xml" ContentType="application/vnd.openxmlformats-officedocument.presentationml.slide+xml"/>
  <Override PartName="/ppt/notesSlides/notesSlide23.xml" ContentType="application/vnd.openxmlformats-officedocument.presentationml.notesSlide+xml"/>
  <Override PartName="/ppt/slides/slide24.xml" ContentType="application/vnd.openxmlformats-officedocument.presentationml.slide+xml"/>
  <Override PartName="/ppt/notesSlides/notesSlide24.xml" ContentType="application/vnd.openxmlformats-officedocument.presentationml.notesSlide+xml"/>
  <Override PartName="/ppt/slides/slide25.xml" ContentType="application/vnd.openxmlformats-officedocument.presentationml.slide+xml"/>
  <Override PartName="/ppt/notesSlides/notesSlide25.xml" ContentType="application/vnd.openxmlformats-officedocument.presentationml.notesSlide+xml"/>
  <Override PartName="/ppt/slides/slide26.xml" ContentType="application/vnd.openxmlformats-officedocument.presentationml.slide+xml"/>
  <Override PartName="/ppt/notesSlides/notesSlide26.xml" ContentType="application/vnd.openxmlformats-officedocument.presentationml.notesSlide+xml"/>
  <Override PartName="/ppt/slides/slide27.xml" ContentType="application/vnd.openxmlformats-officedocument.presentationml.slide+xml"/>
  <Override PartName="/ppt/notesSlides/notesSlide27.xml" ContentType="application/vnd.openxmlformats-officedocument.presentationml.notesSlide+xml"/>
  <Override PartName="/ppt/slides/slide28.xml" ContentType="application/vnd.openxmlformats-officedocument.presentationml.slide+xml"/>
  <Override PartName="/ppt/notesSlides/notesSlide28.xml" ContentType="application/vnd.openxmlformats-officedocument.presentationml.notesSlide+xml"/>
  <Override PartName="/ppt/slides/slide29.xml" ContentType="application/vnd.openxmlformats-officedocument.presentationml.slide+xml"/>
  <Override PartName="/ppt/notesSlides/notesSlide29.xml" ContentType="application/vnd.openxmlformats-officedocument.presentationml.notesSlide+xml"/>
  <Override PartName="/ppt/slides/slide30.xml" ContentType="application/vnd.openxmlformats-officedocument.presentationml.slide+xml"/>
  <Override PartName="/ppt/notesSlides/notesSlide30.xml" ContentType="application/vnd.openxmlformats-officedocument.presentationml.notesSlide+xml"/>
  <Override PartName="/ppt/slides/slide31.xml" ContentType="application/vnd.openxmlformats-officedocument.presentationml.slide+xml"/>
  <Override PartName="/ppt/notesSlides/notesSlide31.xml" ContentType="application/vnd.openxmlformats-officedocument.presentationml.notesSlide+xml"/>
  <Override PartName="/ppt/slides/slide32.xml" ContentType="application/vnd.openxmlformats-officedocument.presentationml.slide+xml"/>
  <Override PartName="/ppt/notesSlides/notesSlide32.xml" ContentType="application/vnd.openxmlformats-officedocument.presentationml.notesSlide+xml"/>
  <Override PartName="/ppt/slides/slide33.xml" ContentType="application/vnd.openxmlformats-officedocument.presentationml.slide+xml"/>
  <Override PartName="/ppt/notesSlides/notesSlide33.xml" ContentType="application/vnd.openxmlformats-officedocument.presentationml.notesSlide+xml"/>
  <Override PartName="/ppt/slides/slide34.xml" ContentType="application/vnd.openxmlformats-officedocument.presentationml.slide+xml"/>
  <Override PartName="/ppt/notesSlides/notesSlide34.xml" ContentType="application/vnd.openxmlformats-officedocument.presentationml.notesSlide+xml"/>
  <Override PartName="/ppt/slides/slide35.xml" ContentType="application/vnd.openxmlformats-officedocument.presentationml.slide+xml"/>
  <Override PartName="/ppt/notesSlides/notesSlide35.xml" ContentType="application/vnd.openxmlformats-officedocument.presentationml.notesSlide+xml"/>
  <Override PartName="/ppt/slides/slide36.xml" ContentType="application/vnd.openxmlformats-officedocument.presentationml.slide+xml"/>
  <Override PartName="/ppt/notesSlides/notesSlide36.xml" ContentType="application/vnd.openxmlformats-officedocument.presentationml.notesSlide+xml"/>
  <Override PartName="/ppt/slides/slide37.xml" ContentType="application/vnd.openxmlformats-officedocument.presentationml.slide+xml"/>
  <Override PartName="/ppt/notesSlides/notesSlide37.xml" ContentType="application/vnd.openxmlformats-officedocument.presentationml.notesSlide+xml"/>
  <Override PartName="/ppt/slides/slide38.xml" ContentType="application/vnd.openxmlformats-officedocument.presentationml.slide+xml"/>
  <Override PartName="/ppt/notesSlides/notesSlide38.xml" ContentType="application/vnd.openxmlformats-officedocument.presentationml.notesSlide+xml"/>
  <Override PartName="/ppt/slides/slide39.xml" ContentType="application/vnd.openxmlformats-officedocument.presentationml.slide+xml"/>
  <Override PartName="/ppt/notesSlides/notesSlide39.xml" ContentType="application/vnd.openxmlformats-officedocument.presentationml.notesSlide+xml"/>
  <Override PartName="/ppt/slides/slide40.xml" ContentType="application/vnd.openxmlformats-officedocument.presentationml.slide+xml"/>
  <Override PartName="/ppt/notesSlides/notesSlide40.xml" ContentType="application/vnd.openxmlformats-officedocument.presentationml.notesSlide+xml"/>
  <Override PartName="/ppt/slides/slide41.xml" ContentType="application/vnd.openxmlformats-officedocument.presentationml.slide+xml"/>
  <Override PartName="/ppt/notesSlides/notesSlide41.xml" ContentType="application/vnd.openxmlformats-officedocument.presentationml.notesSlide+xml"/>
  <Override PartName="/ppt/slides/slide42.xml" ContentType="application/vnd.openxmlformats-officedocument.presentationml.slide+xml"/>
  <Override PartName="/ppt/notesSlides/notesSlide42.xml" ContentType="application/vnd.openxmlformats-officedocument.presentationml.notesSlide+xml"/>
  <Override PartName="/ppt/slides/slide43.xml" ContentType="application/vnd.openxmlformats-officedocument.presentationml.slide+xml"/>
  <Override PartName="/ppt/notesSlides/notesSlide43.xml" ContentType="application/vnd.openxmlformats-officedocument.presentationml.notesSlide+xml"/>
  <Override PartName="/ppt/slides/slide44.xml" ContentType="application/vnd.openxmlformats-officedocument.presentationml.slide+xml"/>
  <Override PartName="/ppt/notesSlides/notesSlide44.xml" ContentType="application/vnd.openxmlformats-officedocument.presentationml.notesSlide+xml"/>
  <Override PartName="/ppt/slides/slide45.xml" ContentType="application/vnd.openxmlformats-officedocument.presentationml.slide+xml"/>
  <Override PartName="/ppt/notesSlides/notesSlide45.xml" ContentType="application/vnd.openxmlformats-officedocument.presentationml.notesSlide+xml"/>
  <Override PartName="/ppt/slides/slide46.xml" ContentType="application/vnd.openxmlformats-officedocument.presentationml.slide+xml"/>
  <Override PartName="/ppt/notesSlides/notesSlide46.xml" ContentType="application/vnd.openxmlformats-officedocument.presentationml.notesSlide+xml"/>
  <Override PartName="/ppt/slides/slide47.xml" ContentType="application/vnd.openxmlformats-officedocument.presentationml.slide+xml"/>
  <Override PartName="/ppt/notesSlides/notesSlide47.xml" ContentType="application/vnd.openxmlformats-officedocument.presentationml.notesSlide+xml"/>
  <Override PartName="/ppt/slides/slide48.xml" ContentType="application/vnd.openxmlformats-officedocument.presentationml.slide+xml"/>
  <Override PartName="/ppt/notesSlides/notesSlide48.xml" ContentType="application/vnd.openxmlformats-officedocument.presentationml.notesSlide+xml"/>
  <Override PartName="/ppt/slides/slide49.xml" ContentType="application/vnd.openxmlformats-officedocument.presentationml.slide+xml"/>
  <Override PartName="/ppt/notesSlides/notesSlide49.xml" ContentType="application/vnd.openxmlformats-officedocument.presentationml.notesSlide+xml"/>
  <Override PartName="/ppt/slides/slide50.xml" ContentType="application/vnd.openxmlformats-officedocument.presentationml.slide+xml"/>
  <Override PartName="/ppt/notesSlides/notesSlide50.xml" ContentType="application/vnd.openxmlformats-officedocument.presentationml.notesSlide+xml"/>
  <Override PartName="/ppt/slides/slide51.xml" ContentType="application/vnd.openxmlformats-officedocument.presentationml.slide+xml"/>
  <Override PartName="/ppt/notesSlides/notesSlide51.xml" ContentType="application/vnd.openxmlformats-officedocument.presentationml.notesSlide+xml"/>
  <Override PartName="/ppt/slides/slide52.xml" ContentType="application/vnd.openxmlformats-officedocument.presentationml.slide+xml"/>
  <Override PartName="/ppt/notesSlides/notesSlide52.xml" ContentType="application/vnd.openxmlformats-officedocument.presentationml.notesSlid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Default Extension="png" ContentType="image/png"/>
  <Default Extension="emf" ContentType="image/x-emf"/>
  <Default Extension="jpeg" ContentType="image/jpeg"/>
  <Default Extension="rels" ContentType="application/vnd.openxmlformats-package.relationships+xml"/>
  <Default Extension="xml" ContentType="application/xml"/>
</Types>
</file>

<file path=_rels/.rels>&#65279;<?xml version="1.0" encoding="UTF-8" standalone="yes"?>
<Relationships xmlns="http://schemas.openxmlformats.org/package/2006/relationships">
  <Relationship Id="rId3" Type="http://schemas.openxmlformats.org/package/2006/relationships/metadata/core-properties" Target="docProps/core.xml" />
  <Relationship Id="rId2" Type="http://schemas.openxmlformats.org/package/2006/relationships/metadata/thumbnail" Target="docProps/thumbnail.jpeg" />
  <Relationship Id="rId1" Type="http://schemas.openxmlformats.org/officeDocument/2006/relationships/officeDocument" Target="ppt/presentation.xml" />
  <Relationship Id="rId4" Type="http://schemas.openxmlformats.org/officeDocument/2006/relationships/extended-properties" Target="docProps/app.xml" />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305" r:id="rId3"/>
    <p:sldId id="257" r:id="rId4"/>
    <p:sldId id="258" r:id="rId5"/>
    <p:sldId id="259" r:id="rId6"/>
    <p:sldId id="260" r:id="rId7"/>
    <p:sldId id="421" r:id="rId8"/>
    <p:sldId id="422" r:id="rId9"/>
    <p:sldId id="424" r:id="rId10"/>
    <p:sldId id="262" r:id="rId11"/>
    <p:sldId id="264" r:id="rId12"/>
    <p:sldId id="263" r:id="rId13"/>
    <p:sldId id="265" r:id="rId14"/>
    <p:sldId id="423" r:id="rId15"/>
    <p:sldId id="269" r:id="rId16"/>
    <p:sldId id="266" r:id="rId17"/>
    <p:sldId id="334" r:id="rId18"/>
    <p:sldId id="286" r:id="rId19"/>
    <p:sldId id="287" r:id="rId20"/>
    <p:sldId id="312" r:id="rId21"/>
    <p:sldId id="420" r:id="rId22"/>
    <p:sldId id="314" r:id="rId23"/>
    <p:sldId id="315" r:id="rId24"/>
    <p:sldId id="316" r:id="rId25"/>
    <p:sldId id="317" r:id="rId26"/>
    <p:sldId id="331" r:id="rId27"/>
    <p:sldId id="389" r:id="rId28"/>
    <p:sldId id="332" r:id="rId29"/>
    <p:sldId id="390" r:id="rId30"/>
    <p:sldId id="399" r:id="rId31"/>
    <p:sldId id="391" r:id="rId32"/>
    <p:sldId id="392" r:id="rId33"/>
    <p:sldId id="393" r:id="rId34"/>
    <p:sldId id="394" r:id="rId35"/>
    <p:sldId id="395" r:id="rId36"/>
    <p:sldId id="396" r:id="rId37"/>
    <p:sldId id="397" r:id="rId38"/>
    <p:sldId id="398" r:id="rId39"/>
    <p:sldId id="411" r:id="rId40"/>
    <p:sldId id="412" r:id="rId41"/>
    <p:sldId id="413" r:id="rId42"/>
    <p:sldId id="378" r:id="rId43"/>
    <p:sldId id="379" r:id="rId44"/>
    <p:sldId id="366" r:id="rId45"/>
    <p:sldId id="370" r:id="rId46"/>
    <p:sldId id="371" r:id="rId47"/>
    <p:sldId id="402" r:id="rId48"/>
    <p:sldId id="414" r:id="rId49"/>
    <p:sldId id="416" r:id="rId50"/>
    <p:sldId id="415" r:id="rId51"/>
    <p:sldId id="417" r:id="rId52"/>
    <p:sldId id="418" r:id="rId53"/>
  </p:sldIdLst>
  <p:sldSz cx="9144000" cy="6858000" type="screen4x3"/>
  <p:notesSz cx="6797675" cy="9926638"/>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611" autoAdjust="0"/>
    <p:restoredTop sz="78330" autoAdjust="0"/>
  </p:normalViewPr>
  <p:slideViewPr>
    <p:cSldViewPr>
      <p:cViewPr>
        <p:scale>
          <a:sx n="68" d="100"/>
          <a:sy n="68" d="100"/>
        </p:scale>
        <p:origin x="-1794" y="-72"/>
      </p:cViewPr>
      <p:guideLst>
        <p:guide orient="horz" pos="2160"/>
        <p:guide pos="2880"/>
      </p:guideLst>
    </p:cSldViewPr>
  </p:slideViewPr>
  <p:notesTextViewPr>
    <p:cViewPr>
      <p:scale>
        <a:sx n="1" d="1"/>
        <a:sy n="1" d="1"/>
      </p:scale>
      <p:origin x="0" y="0"/>
    </p:cViewPr>
  </p:notesTextViewPr>
  <p:gridSpacing cx="72008" cy="72008"/>
</p:viewPr>
</file>

<file path=ppt/_rels/presentation.xml.rels>&#65279;<?xml version="1.0" encoding="UTF-8" standalone="yes"?>
<Relationships xmlns="http://schemas.openxmlformats.org/package/2006/relationships">
  <Relationship Id="rId2" Type="http://schemas.openxmlformats.org/officeDocument/2006/relationships/slide" Target="slides/slide1.xml" />
  <Relationship Id="rId3" Type="http://schemas.openxmlformats.org/officeDocument/2006/relationships/slide" Target="slides/slide2.xml" />
  <Relationship Id="rId4" Type="http://schemas.openxmlformats.org/officeDocument/2006/relationships/slide" Target="slides/slide3.xml" />
  <Relationship Id="rId5" Type="http://schemas.openxmlformats.org/officeDocument/2006/relationships/slide" Target="slides/slide4.xml" />
  <Relationship Id="rId6" Type="http://schemas.openxmlformats.org/officeDocument/2006/relationships/slide" Target="slides/slide5.xml" />
  <Relationship Id="rId7" Type="http://schemas.openxmlformats.org/officeDocument/2006/relationships/slide" Target="slides/slide6.xml" />
  <Relationship Id="rId8" Type="http://schemas.openxmlformats.org/officeDocument/2006/relationships/slide" Target="slides/slide7.xml" />
  <Relationship Id="rId9" Type="http://schemas.openxmlformats.org/officeDocument/2006/relationships/slide" Target="slides/slide8.xml" />
  <Relationship Id="rId10" Type="http://schemas.openxmlformats.org/officeDocument/2006/relationships/slide" Target="slides/slide9.xml" />
  <Relationship Id="rId11" Type="http://schemas.openxmlformats.org/officeDocument/2006/relationships/slide" Target="slides/slide10.xml" />
  <Relationship Id="rId12" Type="http://schemas.openxmlformats.org/officeDocument/2006/relationships/slide" Target="slides/slide11.xml" />
  <Relationship Id="rId13" Type="http://schemas.openxmlformats.org/officeDocument/2006/relationships/slide" Target="slides/slide12.xml" />
  <Relationship Id="rId14" Type="http://schemas.openxmlformats.org/officeDocument/2006/relationships/slide" Target="slides/slide13.xml" />
  <Relationship Id="rId15" Type="http://schemas.openxmlformats.org/officeDocument/2006/relationships/slide" Target="slides/slide14.xml" />
  <Relationship Id="rId16" Type="http://schemas.openxmlformats.org/officeDocument/2006/relationships/slide" Target="slides/slide15.xml" />
  <Relationship Id="rId17" Type="http://schemas.openxmlformats.org/officeDocument/2006/relationships/slide" Target="slides/slide16.xml" />
  <Relationship Id="rId18" Type="http://schemas.openxmlformats.org/officeDocument/2006/relationships/slide" Target="slides/slide17.xml" />
  <Relationship Id="rId19" Type="http://schemas.openxmlformats.org/officeDocument/2006/relationships/slide" Target="slides/slide18.xml" />
  <Relationship Id="rId20" Type="http://schemas.openxmlformats.org/officeDocument/2006/relationships/slide" Target="slides/slide19.xml" />
  <Relationship Id="rId21" Type="http://schemas.openxmlformats.org/officeDocument/2006/relationships/slide" Target="slides/slide20.xml" />
  <Relationship Id="rId22" Type="http://schemas.openxmlformats.org/officeDocument/2006/relationships/slide" Target="slides/slide21.xml" />
  <Relationship Id="rId23" Type="http://schemas.openxmlformats.org/officeDocument/2006/relationships/slide" Target="slides/slide22.xml" />
  <Relationship Id="rId24" Type="http://schemas.openxmlformats.org/officeDocument/2006/relationships/slide" Target="slides/slide23.xml" />
  <Relationship Id="rId25" Type="http://schemas.openxmlformats.org/officeDocument/2006/relationships/slide" Target="slides/slide24.xml" />
  <Relationship Id="rId26" Type="http://schemas.openxmlformats.org/officeDocument/2006/relationships/slide" Target="slides/slide25.xml" />
  <Relationship Id="rId27" Type="http://schemas.openxmlformats.org/officeDocument/2006/relationships/slide" Target="slides/slide26.xml" />
  <Relationship Id="rId28" Type="http://schemas.openxmlformats.org/officeDocument/2006/relationships/slide" Target="slides/slide27.xml" />
  <Relationship Id="rId29" Type="http://schemas.openxmlformats.org/officeDocument/2006/relationships/slide" Target="slides/slide28.xml" />
  <Relationship Id="rId30" Type="http://schemas.openxmlformats.org/officeDocument/2006/relationships/slide" Target="slides/slide29.xml" />
  <Relationship Id="rId31" Type="http://schemas.openxmlformats.org/officeDocument/2006/relationships/slide" Target="slides/slide30.xml" />
  <Relationship Id="rId32" Type="http://schemas.openxmlformats.org/officeDocument/2006/relationships/slide" Target="slides/slide31.xml" />
  <Relationship Id="rId33" Type="http://schemas.openxmlformats.org/officeDocument/2006/relationships/slide" Target="slides/slide32.xml" />
  <Relationship Id="rId34" Type="http://schemas.openxmlformats.org/officeDocument/2006/relationships/slide" Target="slides/slide33.xml" />
  <Relationship Id="rId35" Type="http://schemas.openxmlformats.org/officeDocument/2006/relationships/slide" Target="slides/slide34.xml" />
  <Relationship Id="rId36" Type="http://schemas.openxmlformats.org/officeDocument/2006/relationships/slide" Target="slides/slide35.xml" />
  <Relationship Id="rId37" Type="http://schemas.openxmlformats.org/officeDocument/2006/relationships/slide" Target="slides/slide36.xml" />
  <Relationship Id="rId38" Type="http://schemas.openxmlformats.org/officeDocument/2006/relationships/slide" Target="slides/slide37.xml" />
  <Relationship Id="rId39" Type="http://schemas.openxmlformats.org/officeDocument/2006/relationships/slide" Target="slides/slide38.xml" />
  <Relationship Id="rId40" Type="http://schemas.openxmlformats.org/officeDocument/2006/relationships/slide" Target="slides/slide39.xml" />
  <Relationship Id="rId41" Type="http://schemas.openxmlformats.org/officeDocument/2006/relationships/slide" Target="slides/slide40.xml" />
  <Relationship Id="rId42" Type="http://schemas.openxmlformats.org/officeDocument/2006/relationships/slide" Target="slides/slide41.xml" />
  <Relationship Id="rId43" Type="http://schemas.openxmlformats.org/officeDocument/2006/relationships/slide" Target="slides/slide42.xml" />
  <Relationship Id="rId44" Type="http://schemas.openxmlformats.org/officeDocument/2006/relationships/slide" Target="slides/slide43.xml" />
  <Relationship Id="rId45" Type="http://schemas.openxmlformats.org/officeDocument/2006/relationships/slide" Target="slides/slide44.xml" />
  <Relationship Id="rId46" Type="http://schemas.openxmlformats.org/officeDocument/2006/relationships/slide" Target="slides/slide45.xml" />
  <Relationship Id="rId47" Type="http://schemas.openxmlformats.org/officeDocument/2006/relationships/slide" Target="slides/slide46.xml" />
  <Relationship Id="rId48" Type="http://schemas.openxmlformats.org/officeDocument/2006/relationships/slide" Target="slides/slide47.xml" />
  <Relationship Id="rId49" Type="http://schemas.openxmlformats.org/officeDocument/2006/relationships/slide" Target="slides/slide48.xml" />
  <Relationship Id="rId50" Type="http://schemas.openxmlformats.org/officeDocument/2006/relationships/slide" Target="slides/slide49.xml" />
  <Relationship Id="rId51" Type="http://schemas.openxmlformats.org/officeDocument/2006/relationships/slide" Target="slides/slide50.xml" />
  <Relationship Id="rId52" Type="http://schemas.openxmlformats.org/officeDocument/2006/relationships/slide" Target="slides/slide51.xml" />
  <Relationship Id="rId53" Type="http://schemas.openxmlformats.org/officeDocument/2006/relationships/slide" Target="slides/slide52.xml" />
  <Relationship Id="rId55" Type="http://schemas.openxmlformats.org/officeDocument/2006/relationships/presProps" Target="presProps.xml" />
  <Relationship Id="rId54" Type="http://schemas.openxmlformats.org/officeDocument/2006/relationships/notesMaster" Target="notesMasters/notesMaster1.xml" />
  <Relationship Id="rId1" Type="http://schemas.openxmlformats.org/officeDocument/2006/relationships/slideMaster" Target="slideMasters/slideMaster1.xml" />
  <Relationship Id="rId58" Type="http://schemas.openxmlformats.org/officeDocument/2006/relationships/tableStyles" Target="tableStyles.xml" />
  <Relationship Id="rId57" Type="http://schemas.openxmlformats.org/officeDocument/2006/relationships/theme" Target="theme/theme1.xml" />
  <Relationship Id="rId56" Type="http://schemas.openxmlformats.org/officeDocument/2006/relationships/viewProps" Target="viewProps.xml" />
</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BAF05A-A200-4E43-A50B-B92A74FE69EC}" type="doc">
      <dgm:prSet loTypeId="urn:microsoft.com/office/officeart/2005/8/layout/venn2" loCatId="relationship" qsTypeId="urn:microsoft.com/office/officeart/2005/8/quickstyle/simple1#3" qsCatId="simple" csTypeId="urn:microsoft.com/office/officeart/2005/8/colors/accent1_2#1" csCatId="accent1" phldr="1"/>
      <dgm:spPr/>
      <dgm:t>
        <a:bodyPr/>
        <a:lstStyle/>
        <a:p>
          <a:endParaRPr lang="fr-FR"/>
        </a:p>
      </dgm:t>
    </dgm:pt>
    <dgm:pt modelId="{C97F759A-567A-412C-A492-49159632CC30}">
      <dgm:prSet phldrT="[Texte]" custT="1"/>
      <dgm:spPr/>
      <dgm:t>
        <a:bodyPr/>
        <a:lstStyle/>
        <a:p>
          <a:r>
            <a:rPr lang="fr-FR" sz="1400" dirty="0" smtClean="0"/>
            <a:t>Droit international</a:t>
          </a:r>
          <a:endParaRPr lang="fr-FR" sz="1400" dirty="0"/>
        </a:p>
      </dgm:t>
    </dgm:pt>
    <dgm:pt modelId="{CE2E457D-B892-4B21-992C-6DB75F54FE14}" type="parTrans" cxnId="{09AB1622-3B85-4F3B-BFB8-28A27DC84EF1}">
      <dgm:prSet/>
      <dgm:spPr/>
      <dgm:t>
        <a:bodyPr/>
        <a:lstStyle/>
        <a:p>
          <a:endParaRPr lang="fr-FR"/>
        </a:p>
      </dgm:t>
    </dgm:pt>
    <dgm:pt modelId="{5859461A-98B3-4FD3-8862-333946D3C5B6}" type="sibTrans" cxnId="{09AB1622-3B85-4F3B-BFB8-28A27DC84EF1}">
      <dgm:prSet/>
      <dgm:spPr/>
      <dgm:t>
        <a:bodyPr/>
        <a:lstStyle/>
        <a:p>
          <a:endParaRPr lang="fr-FR"/>
        </a:p>
      </dgm:t>
    </dgm:pt>
    <dgm:pt modelId="{6D76A905-B62B-4AFA-8E74-381A5443D1D4}">
      <dgm:prSet phldrT="[Texte]" custT="1"/>
      <dgm:spPr/>
      <dgm:t>
        <a:bodyPr/>
        <a:lstStyle/>
        <a:p>
          <a:r>
            <a:rPr lang="fr-FR" sz="1400" dirty="0" smtClean="0"/>
            <a:t>Droit européen</a:t>
          </a:r>
          <a:endParaRPr lang="fr-FR" sz="1400" dirty="0"/>
        </a:p>
      </dgm:t>
    </dgm:pt>
    <dgm:pt modelId="{466DCEDD-107E-484E-80A0-FD1E1452DF5E}" type="parTrans" cxnId="{E79D458D-1ECE-4C54-B844-D3A6B5A5FFC6}">
      <dgm:prSet/>
      <dgm:spPr/>
      <dgm:t>
        <a:bodyPr/>
        <a:lstStyle/>
        <a:p>
          <a:endParaRPr lang="fr-FR"/>
        </a:p>
      </dgm:t>
    </dgm:pt>
    <dgm:pt modelId="{F550D06A-4311-4717-AA17-A98B0A423AE8}" type="sibTrans" cxnId="{E79D458D-1ECE-4C54-B844-D3A6B5A5FFC6}">
      <dgm:prSet/>
      <dgm:spPr/>
      <dgm:t>
        <a:bodyPr/>
        <a:lstStyle/>
        <a:p>
          <a:endParaRPr lang="fr-FR"/>
        </a:p>
      </dgm:t>
    </dgm:pt>
    <dgm:pt modelId="{30455B9D-DA43-49CD-868F-77986EAD5AC2}">
      <dgm:prSet phldrT="[Texte]" custT="1"/>
      <dgm:spPr/>
      <dgm:t>
        <a:bodyPr/>
        <a:lstStyle/>
        <a:p>
          <a:r>
            <a:rPr lang="fr-FR" sz="1400" dirty="0" smtClean="0"/>
            <a:t>Droit français</a:t>
          </a:r>
          <a:endParaRPr lang="fr-FR" sz="1400" dirty="0"/>
        </a:p>
      </dgm:t>
    </dgm:pt>
    <dgm:pt modelId="{C75D9502-93A4-4B01-A67B-EA5CA2847B80}" type="parTrans" cxnId="{34E1BF2A-4E59-4D25-9347-DD4283DD2814}">
      <dgm:prSet/>
      <dgm:spPr/>
      <dgm:t>
        <a:bodyPr/>
        <a:lstStyle/>
        <a:p>
          <a:endParaRPr lang="fr-FR"/>
        </a:p>
      </dgm:t>
    </dgm:pt>
    <dgm:pt modelId="{8D844671-827F-4F61-8179-29AA3B81EAC8}" type="sibTrans" cxnId="{34E1BF2A-4E59-4D25-9347-DD4283DD2814}">
      <dgm:prSet/>
      <dgm:spPr/>
      <dgm:t>
        <a:bodyPr/>
        <a:lstStyle/>
        <a:p>
          <a:endParaRPr lang="fr-FR"/>
        </a:p>
      </dgm:t>
    </dgm:pt>
    <dgm:pt modelId="{24ED3966-E528-43D6-B236-BC6785131137}" type="pres">
      <dgm:prSet presAssocID="{FDBAF05A-A200-4E43-A50B-B92A74FE69EC}" presName="Name0" presStyleCnt="0">
        <dgm:presLayoutVars>
          <dgm:chMax val="7"/>
          <dgm:resizeHandles val="exact"/>
        </dgm:presLayoutVars>
      </dgm:prSet>
      <dgm:spPr/>
      <dgm:t>
        <a:bodyPr/>
        <a:lstStyle/>
        <a:p>
          <a:endParaRPr lang="fr-FR"/>
        </a:p>
      </dgm:t>
    </dgm:pt>
    <dgm:pt modelId="{8A14CB4C-2016-42A3-B88C-BE1AE7D1D180}" type="pres">
      <dgm:prSet presAssocID="{FDBAF05A-A200-4E43-A50B-B92A74FE69EC}" presName="comp1" presStyleCnt="0"/>
      <dgm:spPr/>
    </dgm:pt>
    <dgm:pt modelId="{1D6F7400-E78F-4C93-B614-B07EF625D57A}" type="pres">
      <dgm:prSet presAssocID="{FDBAF05A-A200-4E43-A50B-B92A74FE69EC}" presName="circle1" presStyleLbl="node1" presStyleIdx="0" presStyleCnt="3" custScaleX="120720"/>
      <dgm:spPr/>
      <dgm:t>
        <a:bodyPr/>
        <a:lstStyle/>
        <a:p>
          <a:endParaRPr lang="fr-FR"/>
        </a:p>
      </dgm:t>
    </dgm:pt>
    <dgm:pt modelId="{60589636-1ED9-4C70-B785-3603FBFDABB7}" type="pres">
      <dgm:prSet presAssocID="{FDBAF05A-A200-4E43-A50B-B92A74FE69EC}" presName="c1text" presStyleLbl="node1" presStyleIdx="0" presStyleCnt="3">
        <dgm:presLayoutVars>
          <dgm:bulletEnabled val="1"/>
        </dgm:presLayoutVars>
      </dgm:prSet>
      <dgm:spPr/>
      <dgm:t>
        <a:bodyPr/>
        <a:lstStyle/>
        <a:p>
          <a:endParaRPr lang="fr-FR"/>
        </a:p>
      </dgm:t>
    </dgm:pt>
    <dgm:pt modelId="{5E72603D-4F3A-400E-9A1E-F9C2BF65FFBC}" type="pres">
      <dgm:prSet presAssocID="{FDBAF05A-A200-4E43-A50B-B92A74FE69EC}" presName="comp2" presStyleCnt="0"/>
      <dgm:spPr/>
    </dgm:pt>
    <dgm:pt modelId="{791D5518-8018-48DD-8FE3-736E5554B18D}" type="pres">
      <dgm:prSet presAssocID="{FDBAF05A-A200-4E43-A50B-B92A74FE69EC}" presName="circle2" presStyleLbl="node1" presStyleIdx="1" presStyleCnt="3" custScaleX="117717"/>
      <dgm:spPr/>
      <dgm:t>
        <a:bodyPr/>
        <a:lstStyle/>
        <a:p>
          <a:endParaRPr lang="fr-FR"/>
        </a:p>
      </dgm:t>
    </dgm:pt>
    <dgm:pt modelId="{3073CDB3-C706-4BD8-834A-75AFD10416AB}" type="pres">
      <dgm:prSet presAssocID="{FDBAF05A-A200-4E43-A50B-B92A74FE69EC}" presName="c2text" presStyleLbl="node1" presStyleIdx="1" presStyleCnt="3">
        <dgm:presLayoutVars>
          <dgm:bulletEnabled val="1"/>
        </dgm:presLayoutVars>
      </dgm:prSet>
      <dgm:spPr/>
      <dgm:t>
        <a:bodyPr/>
        <a:lstStyle/>
        <a:p>
          <a:endParaRPr lang="fr-FR"/>
        </a:p>
      </dgm:t>
    </dgm:pt>
    <dgm:pt modelId="{D131B532-ADB7-4CAE-8D91-9F30037DE045}" type="pres">
      <dgm:prSet presAssocID="{FDBAF05A-A200-4E43-A50B-B92A74FE69EC}" presName="comp3" presStyleCnt="0"/>
      <dgm:spPr/>
    </dgm:pt>
    <dgm:pt modelId="{71CFAD2A-A6FC-420F-BC98-0E1C5FD649A8}" type="pres">
      <dgm:prSet presAssocID="{FDBAF05A-A200-4E43-A50B-B92A74FE69EC}" presName="circle3" presStyleLbl="node1" presStyleIdx="2" presStyleCnt="3"/>
      <dgm:spPr/>
      <dgm:t>
        <a:bodyPr/>
        <a:lstStyle/>
        <a:p>
          <a:endParaRPr lang="fr-FR"/>
        </a:p>
      </dgm:t>
    </dgm:pt>
    <dgm:pt modelId="{1E18CB77-E293-4ED0-BE66-120258A472BF}" type="pres">
      <dgm:prSet presAssocID="{FDBAF05A-A200-4E43-A50B-B92A74FE69EC}" presName="c3text" presStyleLbl="node1" presStyleIdx="2" presStyleCnt="3">
        <dgm:presLayoutVars>
          <dgm:bulletEnabled val="1"/>
        </dgm:presLayoutVars>
      </dgm:prSet>
      <dgm:spPr/>
      <dgm:t>
        <a:bodyPr/>
        <a:lstStyle/>
        <a:p>
          <a:endParaRPr lang="fr-FR"/>
        </a:p>
      </dgm:t>
    </dgm:pt>
  </dgm:ptLst>
  <dgm:cxnLst>
    <dgm:cxn modelId="{424FF2AA-5640-42C6-9E96-AD8AB914E104}" type="presOf" srcId="{C97F759A-567A-412C-A492-49159632CC30}" destId="{1D6F7400-E78F-4C93-B614-B07EF625D57A}" srcOrd="0" destOrd="0" presId="urn:microsoft.com/office/officeart/2005/8/layout/venn2"/>
    <dgm:cxn modelId="{DEB17C4E-BD0C-4E92-8A12-00AEA02E5B20}" type="presOf" srcId="{30455B9D-DA43-49CD-868F-77986EAD5AC2}" destId="{1E18CB77-E293-4ED0-BE66-120258A472BF}" srcOrd="1" destOrd="0" presId="urn:microsoft.com/office/officeart/2005/8/layout/venn2"/>
    <dgm:cxn modelId="{E5930B4C-0664-4601-B354-B4D9FA122C96}" type="presOf" srcId="{30455B9D-DA43-49CD-868F-77986EAD5AC2}" destId="{71CFAD2A-A6FC-420F-BC98-0E1C5FD649A8}" srcOrd="0" destOrd="0" presId="urn:microsoft.com/office/officeart/2005/8/layout/venn2"/>
    <dgm:cxn modelId="{6604C276-BBB6-46C0-8DA0-32780D43EE04}" type="presOf" srcId="{6D76A905-B62B-4AFA-8E74-381A5443D1D4}" destId="{3073CDB3-C706-4BD8-834A-75AFD10416AB}" srcOrd="1" destOrd="0" presId="urn:microsoft.com/office/officeart/2005/8/layout/venn2"/>
    <dgm:cxn modelId="{09AB1622-3B85-4F3B-BFB8-28A27DC84EF1}" srcId="{FDBAF05A-A200-4E43-A50B-B92A74FE69EC}" destId="{C97F759A-567A-412C-A492-49159632CC30}" srcOrd="0" destOrd="0" parTransId="{CE2E457D-B892-4B21-992C-6DB75F54FE14}" sibTransId="{5859461A-98B3-4FD3-8862-333946D3C5B6}"/>
    <dgm:cxn modelId="{6D1EDEC0-1D58-4F3A-B82A-C05F15CC4504}" type="presOf" srcId="{C97F759A-567A-412C-A492-49159632CC30}" destId="{60589636-1ED9-4C70-B785-3603FBFDABB7}" srcOrd="1" destOrd="0" presId="urn:microsoft.com/office/officeart/2005/8/layout/venn2"/>
    <dgm:cxn modelId="{E79D458D-1ECE-4C54-B844-D3A6B5A5FFC6}" srcId="{FDBAF05A-A200-4E43-A50B-B92A74FE69EC}" destId="{6D76A905-B62B-4AFA-8E74-381A5443D1D4}" srcOrd="1" destOrd="0" parTransId="{466DCEDD-107E-484E-80A0-FD1E1452DF5E}" sibTransId="{F550D06A-4311-4717-AA17-A98B0A423AE8}"/>
    <dgm:cxn modelId="{20579CE6-B03A-4B08-886B-7FBAA6FF03A3}" type="presOf" srcId="{FDBAF05A-A200-4E43-A50B-B92A74FE69EC}" destId="{24ED3966-E528-43D6-B236-BC6785131137}" srcOrd="0" destOrd="0" presId="urn:microsoft.com/office/officeart/2005/8/layout/venn2"/>
    <dgm:cxn modelId="{FEF89C38-0F81-4749-B711-464CB0D725EE}" type="presOf" srcId="{6D76A905-B62B-4AFA-8E74-381A5443D1D4}" destId="{791D5518-8018-48DD-8FE3-736E5554B18D}" srcOrd="0" destOrd="0" presId="urn:microsoft.com/office/officeart/2005/8/layout/venn2"/>
    <dgm:cxn modelId="{34E1BF2A-4E59-4D25-9347-DD4283DD2814}" srcId="{FDBAF05A-A200-4E43-A50B-B92A74FE69EC}" destId="{30455B9D-DA43-49CD-868F-77986EAD5AC2}" srcOrd="2" destOrd="0" parTransId="{C75D9502-93A4-4B01-A67B-EA5CA2847B80}" sibTransId="{8D844671-827F-4F61-8179-29AA3B81EAC8}"/>
    <dgm:cxn modelId="{45F39DB9-8E65-4849-93AA-6F0743474AA0}" type="presParOf" srcId="{24ED3966-E528-43D6-B236-BC6785131137}" destId="{8A14CB4C-2016-42A3-B88C-BE1AE7D1D180}" srcOrd="0" destOrd="0" presId="urn:microsoft.com/office/officeart/2005/8/layout/venn2"/>
    <dgm:cxn modelId="{E285890F-6379-4BAF-AE2D-A7D295BCB1C1}" type="presParOf" srcId="{8A14CB4C-2016-42A3-B88C-BE1AE7D1D180}" destId="{1D6F7400-E78F-4C93-B614-B07EF625D57A}" srcOrd="0" destOrd="0" presId="urn:microsoft.com/office/officeart/2005/8/layout/venn2"/>
    <dgm:cxn modelId="{D59E7C88-AF4B-408C-8E09-9052989E32F9}" type="presParOf" srcId="{8A14CB4C-2016-42A3-B88C-BE1AE7D1D180}" destId="{60589636-1ED9-4C70-B785-3603FBFDABB7}" srcOrd="1" destOrd="0" presId="urn:microsoft.com/office/officeart/2005/8/layout/venn2"/>
    <dgm:cxn modelId="{94BEB333-F28B-465F-8082-F7701D161E80}" type="presParOf" srcId="{24ED3966-E528-43D6-B236-BC6785131137}" destId="{5E72603D-4F3A-400E-9A1E-F9C2BF65FFBC}" srcOrd="1" destOrd="0" presId="urn:microsoft.com/office/officeart/2005/8/layout/venn2"/>
    <dgm:cxn modelId="{6F860F2E-AE12-43BE-8903-048620D233D5}" type="presParOf" srcId="{5E72603D-4F3A-400E-9A1E-F9C2BF65FFBC}" destId="{791D5518-8018-48DD-8FE3-736E5554B18D}" srcOrd="0" destOrd="0" presId="urn:microsoft.com/office/officeart/2005/8/layout/venn2"/>
    <dgm:cxn modelId="{D8F6B503-2156-428C-8A27-3BDE678BDA9F}" type="presParOf" srcId="{5E72603D-4F3A-400E-9A1E-F9C2BF65FFBC}" destId="{3073CDB3-C706-4BD8-834A-75AFD10416AB}" srcOrd="1" destOrd="0" presId="urn:microsoft.com/office/officeart/2005/8/layout/venn2"/>
    <dgm:cxn modelId="{8A6A1DF0-9EAD-4C6B-B556-A2807D5B2A1B}" type="presParOf" srcId="{24ED3966-E528-43D6-B236-BC6785131137}" destId="{D131B532-ADB7-4CAE-8D91-9F30037DE045}" srcOrd="2" destOrd="0" presId="urn:microsoft.com/office/officeart/2005/8/layout/venn2"/>
    <dgm:cxn modelId="{FCC77ACC-E9E6-4849-8E43-A27E16762ECC}" type="presParOf" srcId="{D131B532-ADB7-4CAE-8D91-9F30037DE045}" destId="{71CFAD2A-A6FC-420F-BC98-0E1C5FD649A8}" srcOrd="0" destOrd="0" presId="urn:microsoft.com/office/officeart/2005/8/layout/venn2"/>
    <dgm:cxn modelId="{4A3B8AA1-3235-4DCD-B04A-6283FD16968C}" type="presParOf" srcId="{D131B532-ADB7-4CAE-8D91-9F30037DE045}" destId="{1E18CB77-E293-4ED0-BE66-120258A472BF}"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F76573-22FB-458D-8EFD-77A52A96182F}" type="doc">
      <dgm:prSet loTypeId="urn:microsoft.com/office/officeart/2005/8/layout/hierarchy4" loCatId="relationship" qsTypeId="urn:microsoft.com/office/officeart/2005/8/quickstyle/simple1#4" qsCatId="simple" csTypeId="urn:microsoft.com/office/officeart/2005/8/colors/colorful1#1" csCatId="colorful" phldr="1"/>
      <dgm:spPr/>
      <dgm:t>
        <a:bodyPr/>
        <a:lstStyle/>
        <a:p>
          <a:endParaRPr lang="fr-FR"/>
        </a:p>
      </dgm:t>
    </dgm:pt>
    <dgm:pt modelId="{9324F282-1440-4475-94EC-E07FF09DBB13}">
      <dgm:prSet phldrT="[Texte]"/>
      <dgm:spPr/>
      <dgm:t>
        <a:bodyPr/>
        <a:lstStyle/>
        <a:p>
          <a:r>
            <a:rPr lang="fr-FR" dirty="0" smtClean="0"/>
            <a:t>Cour de cassation</a:t>
          </a:r>
          <a:endParaRPr lang="fr-FR" dirty="0"/>
        </a:p>
      </dgm:t>
    </dgm:pt>
    <dgm:pt modelId="{1A83A28A-4FD9-4674-B307-84921846B8DD}" type="parTrans" cxnId="{9240E2E6-9988-4675-BAE7-054F52901DB0}">
      <dgm:prSet/>
      <dgm:spPr/>
      <dgm:t>
        <a:bodyPr/>
        <a:lstStyle/>
        <a:p>
          <a:endParaRPr lang="fr-FR"/>
        </a:p>
      </dgm:t>
    </dgm:pt>
    <dgm:pt modelId="{11379D68-CE73-45E8-B0E3-0AA7B9E723B0}" type="sibTrans" cxnId="{9240E2E6-9988-4675-BAE7-054F52901DB0}">
      <dgm:prSet/>
      <dgm:spPr/>
      <dgm:t>
        <a:bodyPr/>
        <a:lstStyle/>
        <a:p>
          <a:endParaRPr lang="fr-FR"/>
        </a:p>
      </dgm:t>
    </dgm:pt>
    <dgm:pt modelId="{38572FAB-405E-461B-AA5E-916003F7449D}">
      <dgm:prSet phldrT="[Texte]"/>
      <dgm:spPr/>
      <dgm:t>
        <a:bodyPr/>
        <a:lstStyle/>
        <a:p>
          <a:r>
            <a:rPr lang="fr-FR" dirty="0" smtClean="0"/>
            <a:t>Cour d’appel</a:t>
          </a:r>
          <a:endParaRPr lang="fr-FR" dirty="0"/>
        </a:p>
      </dgm:t>
    </dgm:pt>
    <dgm:pt modelId="{65D8AF61-CA8D-46D3-8E9F-F6EA735064D3}" type="parTrans" cxnId="{3F548560-9903-44E6-A34B-A0F8B3EAEC10}">
      <dgm:prSet/>
      <dgm:spPr/>
      <dgm:t>
        <a:bodyPr/>
        <a:lstStyle/>
        <a:p>
          <a:endParaRPr lang="fr-FR"/>
        </a:p>
      </dgm:t>
    </dgm:pt>
    <dgm:pt modelId="{D2531871-12B5-4624-9759-7557CD1E8793}" type="sibTrans" cxnId="{3F548560-9903-44E6-A34B-A0F8B3EAEC10}">
      <dgm:prSet/>
      <dgm:spPr/>
      <dgm:t>
        <a:bodyPr/>
        <a:lstStyle/>
        <a:p>
          <a:endParaRPr lang="fr-FR"/>
        </a:p>
      </dgm:t>
    </dgm:pt>
    <dgm:pt modelId="{4CA11080-61E5-4E5E-B891-07C708CDDAF1}">
      <dgm:prSet phldrT="[Texte]"/>
      <dgm:spPr/>
      <dgm:t>
        <a:bodyPr/>
        <a:lstStyle/>
        <a:p>
          <a:r>
            <a:rPr lang="fr-FR" dirty="0" smtClean="0"/>
            <a:t>TGI</a:t>
          </a:r>
          <a:endParaRPr lang="fr-FR" dirty="0"/>
        </a:p>
      </dgm:t>
    </dgm:pt>
    <dgm:pt modelId="{D30F67EC-ABDD-4605-9233-92EBB27002BA}" type="parTrans" cxnId="{7A95167C-1350-40C8-9B9C-2B7025A3CB73}">
      <dgm:prSet/>
      <dgm:spPr/>
      <dgm:t>
        <a:bodyPr/>
        <a:lstStyle/>
        <a:p>
          <a:endParaRPr lang="fr-FR"/>
        </a:p>
      </dgm:t>
    </dgm:pt>
    <dgm:pt modelId="{53F785CE-084A-43C7-8B57-FEF2A0E2EA31}" type="sibTrans" cxnId="{7A95167C-1350-40C8-9B9C-2B7025A3CB73}">
      <dgm:prSet/>
      <dgm:spPr/>
      <dgm:t>
        <a:bodyPr/>
        <a:lstStyle/>
        <a:p>
          <a:endParaRPr lang="fr-FR"/>
        </a:p>
      </dgm:t>
    </dgm:pt>
    <dgm:pt modelId="{1F5CAE52-4427-44BD-A870-D11C19671A63}">
      <dgm:prSet phldrT="[Texte]"/>
      <dgm:spPr/>
      <dgm:t>
        <a:bodyPr/>
        <a:lstStyle/>
        <a:p>
          <a:r>
            <a:rPr lang="fr-FR" dirty="0" smtClean="0"/>
            <a:t>Tribunal de commerce</a:t>
          </a:r>
        </a:p>
      </dgm:t>
    </dgm:pt>
    <dgm:pt modelId="{4432DBDB-0F13-487A-BFAB-99084D6C708C}" type="parTrans" cxnId="{03404421-D0A8-42AF-9290-88295ED0E37A}">
      <dgm:prSet/>
      <dgm:spPr/>
      <dgm:t>
        <a:bodyPr/>
        <a:lstStyle/>
        <a:p>
          <a:endParaRPr lang="fr-FR"/>
        </a:p>
      </dgm:t>
    </dgm:pt>
    <dgm:pt modelId="{072905F4-02F1-4305-BEC6-3CB00532B425}" type="sibTrans" cxnId="{03404421-D0A8-42AF-9290-88295ED0E37A}">
      <dgm:prSet/>
      <dgm:spPr/>
      <dgm:t>
        <a:bodyPr/>
        <a:lstStyle/>
        <a:p>
          <a:endParaRPr lang="fr-FR"/>
        </a:p>
      </dgm:t>
    </dgm:pt>
    <dgm:pt modelId="{0A0AE235-6D00-4CD8-B5F0-F7E16F74085B}">
      <dgm:prSet phldrT="[Texte]"/>
      <dgm:spPr/>
      <dgm:t>
        <a:bodyPr/>
        <a:lstStyle/>
        <a:p>
          <a:r>
            <a:rPr lang="fr-FR" dirty="0" smtClean="0"/>
            <a:t>Conseil des prud’hommes</a:t>
          </a:r>
          <a:endParaRPr lang="fr-FR" dirty="0"/>
        </a:p>
      </dgm:t>
    </dgm:pt>
    <dgm:pt modelId="{1C59D306-D65F-4251-BDAA-CD247FDE6673}" type="parTrans" cxnId="{4004DAAC-969A-4F36-AA2D-99D3243FDC27}">
      <dgm:prSet/>
      <dgm:spPr/>
      <dgm:t>
        <a:bodyPr/>
        <a:lstStyle/>
        <a:p>
          <a:endParaRPr lang="fr-FR"/>
        </a:p>
      </dgm:t>
    </dgm:pt>
    <dgm:pt modelId="{A1A3B701-3436-4DB1-968A-1DBDD8BC9FCD}" type="sibTrans" cxnId="{4004DAAC-969A-4F36-AA2D-99D3243FDC27}">
      <dgm:prSet/>
      <dgm:spPr/>
      <dgm:t>
        <a:bodyPr/>
        <a:lstStyle/>
        <a:p>
          <a:endParaRPr lang="fr-FR"/>
        </a:p>
      </dgm:t>
    </dgm:pt>
    <dgm:pt modelId="{2E69B28C-708A-43FA-BBDE-2BF7DEAE0337}">
      <dgm:prSet phldrT="[Texte]"/>
      <dgm:spPr/>
      <dgm:t>
        <a:bodyPr/>
        <a:lstStyle/>
        <a:p>
          <a:r>
            <a:rPr lang="fr-FR" dirty="0" smtClean="0"/>
            <a:t>Tribunal d’instance</a:t>
          </a:r>
          <a:endParaRPr lang="fr-FR" dirty="0"/>
        </a:p>
      </dgm:t>
    </dgm:pt>
    <dgm:pt modelId="{C05ADFE5-2B34-423D-964B-A52D8CC8A3B2}" type="parTrans" cxnId="{B3DC526B-135B-44B8-8D47-FAE62ABE50A8}">
      <dgm:prSet/>
      <dgm:spPr/>
      <dgm:t>
        <a:bodyPr/>
        <a:lstStyle/>
        <a:p>
          <a:endParaRPr lang="fr-FR"/>
        </a:p>
      </dgm:t>
    </dgm:pt>
    <dgm:pt modelId="{15A036F1-456D-46AB-B944-5C7FA2E16028}" type="sibTrans" cxnId="{B3DC526B-135B-44B8-8D47-FAE62ABE50A8}">
      <dgm:prSet/>
      <dgm:spPr/>
      <dgm:t>
        <a:bodyPr/>
        <a:lstStyle/>
        <a:p>
          <a:endParaRPr lang="fr-FR"/>
        </a:p>
      </dgm:t>
    </dgm:pt>
    <dgm:pt modelId="{E25333D0-0991-4502-AD61-1D72C42C60C4}">
      <dgm:prSet phldrT="[Texte]"/>
      <dgm:spPr/>
      <dgm:t>
        <a:bodyPr/>
        <a:lstStyle/>
        <a:p>
          <a:r>
            <a:rPr lang="fr-FR" dirty="0" smtClean="0"/>
            <a:t>Etc. </a:t>
          </a:r>
          <a:endParaRPr lang="fr-FR" dirty="0"/>
        </a:p>
      </dgm:t>
    </dgm:pt>
    <dgm:pt modelId="{8DA71872-56A7-449B-851E-A16219E05568}" type="parTrans" cxnId="{EB63C406-56D2-47D1-8AFA-DF56ED831C14}">
      <dgm:prSet/>
      <dgm:spPr/>
      <dgm:t>
        <a:bodyPr/>
        <a:lstStyle/>
        <a:p>
          <a:endParaRPr lang="fr-FR"/>
        </a:p>
      </dgm:t>
    </dgm:pt>
    <dgm:pt modelId="{CCCD3CFB-85E0-42A3-AEEE-83265E558C67}" type="sibTrans" cxnId="{EB63C406-56D2-47D1-8AFA-DF56ED831C14}">
      <dgm:prSet/>
      <dgm:spPr/>
      <dgm:t>
        <a:bodyPr/>
        <a:lstStyle/>
        <a:p>
          <a:endParaRPr lang="fr-FR"/>
        </a:p>
      </dgm:t>
    </dgm:pt>
    <dgm:pt modelId="{30AECCB1-E068-4A2E-9A9B-268B1422989A}">
      <dgm:prSet phldrT="[Texte]"/>
      <dgm:spPr/>
      <dgm:t>
        <a:bodyPr/>
        <a:lstStyle/>
        <a:p>
          <a:r>
            <a:rPr lang="fr-FR" dirty="0" smtClean="0"/>
            <a:t>Conseil d’Etat</a:t>
          </a:r>
          <a:endParaRPr lang="fr-FR" dirty="0"/>
        </a:p>
      </dgm:t>
    </dgm:pt>
    <dgm:pt modelId="{6C13F1EA-9D4E-4E45-A164-4BC989A7A497}" type="parTrans" cxnId="{F099C457-41E4-4D52-B34E-68354A9DF4F9}">
      <dgm:prSet/>
      <dgm:spPr/>
      <dgm:t>
        <a:bodyPr/>
        <a:lstStyle/>
        <a:p>
          <a:endParaRPr lang="fr-FR"/>
        </a:p>
      </dgm:t>
    </dgm:pt>
    <dgm:pt modelId="{56FFA40A-6ED6-4D14-8E02-7D197484B51C}" type="sibTrans" cxnId="{F099C457-41E4-4D52-B34E-68354A9DF4F9}">
      <dgm:prSet/>
      <dgm:spPr/>
      <dgm:t>
        <a:bodyPr/>
        <a:lstStyle/>
        <a:p>
          <a:endParaRPr lang="fr-FR"/>
        </a:p>
      </dgm:t>
    </dgm:pt>
    <dgm:pt modelId="{5EE37104-5B61-498B-8EB9-B2653D3BA99B}">
      <dgm:prSet phldrT="[Texte]"/>
      <dgm:spPr/>
      <dgm:t>
        <a:bodyPr/>
        <a:lstStyle/>
        <a:p>
          <a:r>
            <a:rPr lang="fr-FR" dirty="0" smtClean="0"/>
            <a:t>Cour administrative d’appel</a:t>
          </a:r>
          <a:endParaRPr lang="fr-FR" dirty="0"/>
        </a:p>
      </dgm:t>
    </dgm:pt>
    <dgm:pt modelId="{1D7F39D8-B1A9-4B84-9C18-03F739576BDA}" type="parTrans" cxnId="{6154CB0C-4F05-4250-9B69-6DA9BA68FA6B}">
      <dgm:prSet/>
      <dgm:spPr/>
      <dgm:t>
        <a:bodyPr/>
        <a:lstStyle/>
        <a:p>
          <a:endParaRPr lang="fr-FR"/>
        </a:p>
      </dgm:t>
    </dgm:pt>
    <dgm:pt modelId="{519E5CEB-C40A-471E-B2CD-30A778DF29CC}" type="sibTrans" cxnId="{6154CB0C-4F05-4250-9B69-6DA9BA68FA6B}">
      <dgm:prSet/>
      <dgm:spPr/>
      <dgm:t>
        <a:bodyPr/>
        <a:lstStyle/>
        <a:p>
          <a:endParaRPr lang="fr-FR"/>
        </a:p>
      </dgm:t>
    </dgm:pt>
    <dgm:pt modelId="{7EE43D10-24DC-4A5B-AFE6-5176CC853887}">
      <dgm:prSet phldrT="[Texte]"/>
      <dgm:spPr/>
      <dgm:t>
        <a:bodyPr/>
        <a:lstStyle/>
        <a:p>
          <a:r>
            <a:rPr lang="fr-FR" dirty="0" smtClean="0"/>
            <a:t>Tribunal administratif</a:t>
          </a:r>
          <a:endParaRPr lang="fr-FR" dirty="0"/>
        </a:p>
      </dgm:t>
    </dgm:pt>
    <dgm:pt modelId="{DD984C6E-7583-4FFB-A7AB-05B1009A5BFF}" type="parTrans" cxnId="{1F4B24F9-D5DC-416E-9424-3CD94F52EE1C}">
      <dgm:prSet/>
      <dgm:spPr/>
      <dgm:t>
        <a:bodyPr/>
        <a:lstStyle/>
        <a:p>
          <a:endParaRPr lang="fr-FR"/>
        </a:p>
      </dgm:t>
    </dgm:pt>
    <dgm:pt modelId="{B5F0ED50-EE08-4D21-80DE-43399270CF29}" type="sibTrans" cxnId="{1F4B24F9-D5DC-416E-9424-3CD94F52EE1C}">
      <dgm:prSet/>
      <dgm:spPr/>
      <dgm:t>
        <a:bodyPr/>
        <a:lstStyle/>
        <a:p>
          <a:endParaRPr lang="fr-FR"/>
        </a:p>
      </dgm:t>
    </dgm:pt>
    <dgm:pt modelId="{A773F7FE-4078-4C19-BCCB-D3FBC839823A}" type="pres">
      <dgm:prSet presAssocID="{4EF76573-22FB-458D-8EFD-77A52A96182F}" presName="Name0" presStyleCnt="0">
        <dgm:presLayoutVars>
          <dgm:chPref val="1"/>
          <dgm:dir/>
          <dgm:animOne val="branch"/>
          <dgm:animLvl val="lvl"/>
          <dgm:resizeHandles/>
        </dgm:presLayoutVars>
      </dgm:prSet>
      <dgm:spPr/>
      <dgm:t>
        <a:bodyPr/>
        <a:lstStyle/>
        <a:p>
          <a:endParaRPr lang="fr-FR"/>
        </a:p>
      </dgm:t>
    </dgm:pt>
    <dgm:pt modelId="{1B375638-BCF9-4FD7-8406-38B5903D8BE4}" type="pres">
      <dgm:prSet presAssocID="{9324F282-1440-4475-94EC-E07FF09DBB13}" presName="vertOne" presStyleCnt="0"/>
      <dgm:spPr/>
    </dgm:pt>
    <dgm:pt modelId="{3B879C1D-E318-4834-9FF8-35E3A2CEA4F0}" type="pres">
      <dgm:prSet presAssocID="{9324F282-1440-4475-94EC-E07FF09DBB13}" presName="txOne" presStyleLbl="node0" presStyleIdx="0" presStyleCnt="2">
        <dgm:presLayoutVars>
          <dgm:chPref val="3"/>
        </dgm:presLayoutVars>
      </dgm:prSet>
      <dgm:spPr/>
      <dgm:t>
        <a:bodyPr/>
        <a:lstStyle/>
        <a:p>
          <a:endParaRPr lang="fr-FR"/>
        </a:p>
      </dgm:t>
    </dgm:pt>
    <dgm:pt modelId="{B2166784-9D58-48DC-8873-88617793C9FB}" type="pres">
      <dgm:prSet presAssocID="{9324F282-1440-4475-94EC-E07FF09DBB13}" presName="parTransOne" presStyleCnt="0"/>
      <dgm:spPr/>
    </dgm:pt>
    <dgm:pt modelId="{1351C212-88D1-44C5-9FC5-1CEE4FB40BF3}" type="pres">
      <dgm:prSet presAssocID="{9324F282-1440-4475-94EC-E07FF09DBB13}" presName="horzOne" presStyleCnt="0"/>
      <dgm:spPr/>
    </dgm:pt>
    <dgm:pt modelId="{260BDC69-3874-4424-8086-868D730C4A18}" type="pres">
      <dgm:prSet presAssocID="{38572FAB-405E-461B-AA5E-916003F7449D}" presName="vertTwo" presStyleCnt="0"/>
      <dgm:spPr/>
    </dgm:pt>
    <dgm:pt modelId="{747B9D84-086C-406E-87F5-A8FCE2FD0FF2}" type="pres">
      <dgm:prSet presAssocID="{38572FAB-405E-461B-AA5E-916003F7449D}" presName="txTwo" presStyleLbl="node2" presStyleIdx="0" presStyleCnt="2">
        <dgm:presLayoutVars>
          <dgm:chPref val="3"/>
        </dgm:presLayoutVars>
      </dgm:prSet>
      <dgm:spPr/>
      <dgm:t>
        <a:bodyPr/>
        <a:lstStyle/>
        <a:p>
          <a:endParaRPr lang="fr-FR"/>
        </a:p>
      </dgm:t>
    </dgm:pt>
    <dgm:pt modelId="{4D4775C3-0B36-4C3D-AAB5-362AF664E18B}" type="pres">
      <dgm:prSet presAssocID="{38572FAB-405E-461B-AA5E-916003F7449D}" presName="parTransTwo" presStyleCnt="0"/>
      <dgm:spPr/>
    </dgm:pt>
    <dgm:pt modelId="{28513124-2E8B-47B3-AFDD-B883D5F309D2}" type="pres">
      <dgm:prSet presAssocID="{38572FAB-405E-461B-AA5E-916003F7449D}" presName="horzTwo" presStyleCnt="0"/>
      <dgm:spPr/>
    </dgm:pt>
    <dgm:pt modelId="{066C40EA-4D65-49B7-8500-C15EE1162023}" type="pres">
      <dgm:prSet presAssocID="{4CA11080-61E5-4E5E-B891-07C708CDDAF1}" presName="vertThree" presStyleCnt="0"/>
      <dgm:spPr/>
    </dgm:pt>
    <dgm:pt modelId="{EBC3CCF5-73F0-418D-9551-E3E5AB0AAD7E}" type="pres">
      <dgm:prSet presAssocID="{4CA11080-61E5-4E5E-B891-07C708CDDAF1}" presName="txThree" presStyleLbl="node3" presStyleIdx="0" presStyleCnt="6">
        <dgm:presLayoutVars>
          <dgm:chPref val="3"/>
        </dgm:presLayoutVars>
      </dgm:prSet>
      <dgm:spPr/>
      <dgm:t>
        <a:bodyPr/>
        <a:lstStyle/>
        <a:p>
          <a:endParaRPr lang="fr-FR"/>
        </a:p>
      </dgm:t>
    </dgm:pt>
    <dgm:pt modelId="{78633E16-ABA7-4963-84E0-4D40C568CF06}" type="pres">
      <dgm:prSet presAssocID="{4CA11080-61E5-4E5E-B891-07C708CDDAF1}" presName="horzThree" presStyleCnt="0"/>
      <dgm:spPr/>
    </dgm:pt>
    <dgm:pt modelId="{240B62DB-85A6-497E-803B-22B89C7D55D9}" type="pres">
      <dgm:prSet presAssocID="{53F785CE-084A-43C7-8B57-FEF2A0E2EA31}" presName="sibSpaceThree" presStyleCnt="0"/>
      <dgm:spPr/>
    </dgm:pt>
    <dgm:pt modelId="{FA05A4AE-84E9-4564-8917-4CFB85B2BF78}" type="pres">
      <dgm:prSet presAssocID="{1F5CAE52-4427-44BD-A870-D11C19671A63}" presName="vertThree" presStyleCnt="0"/>
      <dgm:spPr/>
    </dgm:pt>
    <dgm:pt modelId="{72943698-62BA-4236-890A-A4A6A5C25A71}" type="pres">
      <dgm:prSet presAssocID="{1F5CAE52-4427-44BD-A870-D11C19671A63}" presName="txThree" presStyleLbl="node3" presStyleIdx="1" presStyleCnt="6">
        <dgm:presLayoutVars>
          <dgm:chPref val="3"/>
        </dgm:presLayoutVars>
      </dgm:prSet>
      <dgm:spPr/>
      <dgm:t>
        <a:bodyPr/>
        <a:lstStyle/>
        <a:p>
          <a:endParaRPr lang="fr-FR"/>
        </a:p>
      </dgm:t>
    </dgm:pt>
    <dgm:pt modelId="{6B37889B-C542-4BD6-9D81-4270DB5172CA}" type="pres">
      <dgm:prSet presAssocID="{1F5CAE52-4427-44BD-A870-D11C19671A63}" presName="horzThree" presStyleCnt="0"/>
      <dgm:spPr/>
    </dgm:pt>
    <dgm:pt modelId="{AE736A10-F61C-413B-A83D-0B0A4955FED5}" type="pres">
      <dgm:prSet presAssocID="{072905F4-02F1-4305-BEC6-3CB00532B425}" presName="sibSpaceThree" presStyleCnt="0"/>
      <dgm:spPr/>
    </dgm:pt>
    <dgm:pt modelId="{245E81C2-D05F-4FC9-AF46-6989DA0A4C01}" type="pres">
      <dgm:prSet presAssocID="{0A0AE235-6D00-4CD8-B5F0-F7E16F74085B}" presName="vertThree" presStyleCnt="0"/>
      <dgm:spPr/>
    </dgm:pt>
    <dgm:pt modelId="{5FF05F8A-F973-4DD8-A8C1-3B70E444BEF4}" type="pres">
      <dgm:prSet presAssocID="{0A0AE235-6D00-4CD8-B5F0-F7E16F74085B}" presName="txThree" presStyleLbl="node3" presStyleIdx="2" presStyleCnt="6">
        <dgm:presLayoutVars>
          <dgm:chPref val="3"/>
        </dgm:presLayoutVars>
      </dgm:prSet>
      <dgm:spPr/>
      <dgm:t>
        <a:bodyPr/>
        <a:lstStyle/>
        <a:p>
          <a:endParaRPr lang="fr-FR"/>
        </a:p>
      </dgm:t>
    </dgm:pt>
    <dgm:pt modelId="{66F7A5CC-9B34-445C-9B63-0F9E1C72B593}" type="pres">
      <dgm:prSet presAssocID="{0A0AE235-6D00-4CD8-B5F0-F7E16F74085B}" presName="horzThree" presStyleCnt="0"/>
      <dgm:spPr/>
    </dgm:pt>
    <dgm:pt modelId="{86840C03-F27A-4988-89E0-0E3E7561A28B}" type="pres">
      <dgm:prSet presAssocID="{A1A3B701-3436-4DB1-968A-1DBDD8BC9FCD}" presName="sibSpaceThree" presStyleCnt="0"/>
      <dgm:spPr/>
    </dgm:pt>
    <dgm:pt modelId="{D52C0E16-16FE-4EA1-8C0A-65970A64AD90}" type="pres">
      <dgm:prSet presAssocID="{2E69B28C-708A-43FA-BBDE-2BF7DEAE0337}" presName="vertThree" presStyleCnt="0"/>
      <dgm:spPr/>
    </dgm:pt>
    <dgm:pt modelId="{32CC1C74-A78D-4F98-8260-53731C43CAA5}" type="pres">
      <dgm:prSet presAssocID="{2E69B28C-708A-43FA-BBDE-2BF7DEAE0337}" presName="txThree" presStyleLbl="node3" presStyleIdx="3" presStyleCnt="6">
        <dgm:presLayoutVars>
          <dgm:chPref val="3"/>
        </dgm:presLayoutVars>
      </dgm:prSet>
      <dgm:spPr/>
      <dgm:t>
        <a:bodyPr/>
        <a:lstStyle/>
        <a:p>
          <a:endParaRPr lang="fr-FR"/>
        </a:p>
      </dgm:t>
    </dgm:pt>
    <dgm:pt modelId="{DDF09006-EB05-45E7-818C-1DC9BF1F66DE}" type="pres">
      <dgm:prSet presAssocID="{2E69B28C-708A-43FA-BBDE-2BF7DEAE0337}" presName="horzThree" presStyleCnt="0"/>
      <dgm:spPr/>
    </dgm:pt>
    <dgm:pt modelId="{C443AD62-3C00-4AD9-8B91-25E6046D1F3A}" type="pres">
      <dgm:prSet presAssocID="{15A036F1-456D-46AB-B944-5C7FA2E16028}" presName="sibSpaceThree" presStyleCnt="0"/>
      <dgm:spPr/>
    </dgm:pt>
    <dgm:pt modelId="{5E241CA6-6F07-4213-828F-654450E11945}" type="pres">
      <dgm:prSet presAssocID="{E25333D0-0991-4502-AD61-1D72C42C60C4}" presName="vertThree" presStyleCnt="0"/>
      <dgm:spPr/>
    </dgm:pt>
    <dgm:pt modelId="{CF0365D6-DF1D-4698-B7FD-39758751CFF5}" type="pres">
      <dgm:prSet presAssocID="{E25333D0-0991-4502-AD61-1D72C42C60C4}" presName="txThree" presStyleLbl="node3" presStyleIdx="4" presStyleCnt="6">
        <dgm:presLayoutVars>
          <dgm:chPref val="3"/>
        </dgm:presLayoutVars>
      </dgm:prSet>
      <dgm:spPr/>
      <dgm:t>
        <a:bodyPr/>
        <a:lstStyle/>
        <a:p>
          <a:endParaRPr lang="fr-FR"/>
        </a:p>
      </dgm:t>
    </dgm:pt>
    <dgm:pt modelId="{14E8ABAC-C603-4248-A32E-91A5B2D3A8E8}" type="pres">
      <dgm:prSet presAssocID="{E25333D0-0991-4502-AD61-1D72C42C60C4}" presName="horzThree" presStyleCnt="0"/>
      <dgm:spPr/>
    </dgm:pt>
    <dgm:pt modelId="{875A3065-D481-403C-971C-17E83DBF204D}" type="pres">
      <dgm:prSet presAssocID="{11379D68-CE73-45E8-B0E3-0AA7B9E723B0}" presName="sibSpaceOne" presStyleCnt="0"/>
      <dgm:spPr/>
    </dgm:pt>
    <dgm:pt modelId="{F7926634-4F5C-4176-9F03-2446DEB038EE}" type="pres">
      <dgm:prSet presAssocID="{30AECCB1-E068-4A2E-9A9B-268B1422989A}" presName="vertOne" presStyleCnt="0"/>
      <dgm:spPr/>
    </dgm:pt>
    <dgm:pt modelId="{D2338D61-1A1E-4AD0-B6B6-C2F2D2912957}" type="pres">
      <dgm:prSet presAssocID="{30AECCB1-E068-4A2E-9A9B-268B1422989A}" presName="txOne" presStyleLbl="node0" presStyleIdx="1" presStyleCnt="2">
        <dgm:presLayoutVars>
          <dgm:chPref val="3"/>
        </dgm:presLayoutVars>
      </dgm:prSet>
      <dgm:spPr/>
      <dgm:t>
        <a:bodyPr/>
        <a:lstStyle/>
        <a:p>
          <a:endParaRPr lang="fr-FR"/>
        </a:p>
      </dgm:t>
    </dgm:pt>
    <dgm:pt modelId="{F956842A-1EDE-4C99-92BB-DF7097583258}" type="pres">
      <dgm:prSet presAssocID="{30AECCB1-E068-4A2E-9A9B-268B1422989A}" presName="parTransOne" presStyleCnt="0"/>
      <dgm:spPr/>
    </dgm:pt>
    <dgm:pt modelId="{850225AA-E06B-4496-B674-3CE1EBDCA93E}" type="pres">
      <dgm:prSet presAssocID="{30AECCB1-E068-4A2E-9A9B-268B1422989A}" presName="horzOne" presStyleCnt="0"/>
      <dgm:spPr/>
    </dgm:pt>
    <dgm:pt modelId="{B083C6B8-8BC6-44BD-B04D-14BCEDBA5190}" type="pres">
      <dgm:prSet presAssocID="{5EE37104-5B61-498B-8EB9-B2653D3BA99B}" presName="vertTwo" presStyleCnt="0"/>
      <dgm:spPr/>
    </dgm:pt>
    <dgm:pt modelId="{FAD4C008-AF59-4703-859E-E0E6E2864C7D}" type="pres">
      <dgm:prSet presAssocID="{5EE37104-5B61-498B-8EB9-B2653D3BA99B}" presName="txTwo" presStyleLbl="node2" presStyleIdx="1" presStyleCnt="2">
        <dgm:presLayoutVars>
          <dgm:chPref val="3"/>
        </dgm:presLayoutVars>
      </dgm:prSet>
      <dgm:spPr/>
      <dgm:t>
        <a:bodyPr/>
        <a:lstStyle/>
        <a:p>
          <a:endParaRPr lang="fr-FR"/>
        </a:p>
      </dgm:t>
    </dgm:pt>
    <dgm:pt modelId="{A961AE33-104F-417D-8735-E174AFE390DA}" type="pres">
      <dgm:prSet presAssocID="{5EE37104-5B61-498B-8EB9-B2653D3BA99B}" presName="parTransTwo" presStyleCnt="0"/>
      <dgm:spPr/>
    </dgm:pt>
    <dgm:pt modelId="{DBBCD145-62C2-49B5-8AA1-6EF0ED151D46}" type="pres">
      <dgm:prSet presAssocID="{5EE37104-5B61-498B-8EB9-B2653D3BA99B}" presName="horzTwo" presStyleCnt="0"/>
      <dgm:spPr/>
    </dgm:pt>
    <dgm:pt modelId="{58EC0E0D-AEB6-454E-86E2-C627D248CB21}" type="pres">
      <dgm:prSet presAssocID="{7EE43D10-24DC-4A5B-AFE6-5176CC853887}" presName="vertThree" presStyleCnt="0"/>
      <dgm:spPr/>
    </dgm:pt>
    <dgm:pt modelId="{863DBFA9-6F4C-490D-8B91-195C8CED4F07}" type="pres">
      <dgm:prSet presAssocID="{7EE43D10-24DC-4A5B-AFE6-5176CC853887}" presName="txThree" presStyleLbl="node3" presStyleIdx="5" presStyleCnt="6">
        <dgm:presLayoutVars>
          <dgm:chPref val="3"/>
        </dgm:presLayoutVars>
      </dgm:prSet>
      <dgm:spPr/>
      <dgm:t>
        <a:bodyPr/>
        <a:lstStyle/>
        <a:p>
          <a:endParaRPr lang="fr-FR"/>
        </a:p>
      </dgm:t>
    </dgm:pt>
    <dgm:pt modelId="{21A636E9-2D31-451B-B297-93DFBBDB4CBD}" type="pres">
      <dgm:prSet presAssocID="{7EE43D10-24DC-4A5B-AFE6-5176CC853887}" presName="horzThree" presStyleCnt="0"/>
      <dgm:spPr/>
    </dgm:pt>
  </dgm:ptLst>
  <dgm:cxnLst>
    <dgm:cxn modelId="{344BB726-7242-458D-B618-22EBAB3221A8}" type="presOf" srcId="{4EF76573-22FB-458D-8EFD-77A52A96182F}" destId="{A773F7FE-4078-4C19-BCCB-D3FBC839823A}" srcOrd="0" destOrd="0" presId="urn:microsoft.com/office/officeart/2005/8/layout/hierarchy4"/>
    <dgm:cxn modelId="{65C15DD0-A50C-4D84-A85D-BA1B03597142}" type="presOf" srcId="{E25333D0-0991-4502-AD61-1D72C42C60C4}" destId="{CF0365D6-DF1D-4698-B7FD-39758751CFF5}" srcOrd="0" destOrd="0" presId="urn:microsoft.com/office/officeart/2005/8/layout/hierarchy4"/>
    <dgm:cxn modelId="{1F4B24F9-D5DC-416E-9424-3CD94F52EE1C}" srcId="{5EE37104-5B61-498B-8EB9-B2653D3BA99B}" destId="{7EE43D10-24DC-4A5B-AFE6-5176CC853887}" srcOrd="0" destOrd="0" parTransId="{DD984C6E-7583-4FFB-A7AB-05B1009A5BFF}" sibTransId="{B5F0ED50-EE08-4D21-80DE-43399270CF29}"/>
    <dgm:cxn modelId="{BFD9A3F3-4ECC-47E3-82CE-D40B5CA3E0F0}" type="presOf" srcId="{4CA11080-61E5-4E5E-B891-07C708CDDAF1}" destId="{EBC3CCF5-73F0-418D-9551-E3E5AB0AAD7E}" srcOrd="0" destOrd="0" presId="urn:microsoft.com/office/officeart/2005/8/layout/hierarchy4"/>
    <dgm:cxn modelId="{7A95167C-1350-40C8-9B9C-2B7025A3CB73}" srcId="{38572FAB-405E-461B-AA5E-916003F7449D}" destId="{4CA11080-61E5-4E5E-B891-07C708CDDAF1}" srcOrd="0" destOrd="0" parTransId="{D30F67EC-ABDD-4605-9233-92EBB27002BA}" sibTransId="{53F785CE-084A-43C7-8B57-FEF2A0E2EA31}"/>
    <dgm:cxn modelId="{CA0CD546-B263-4D7E-ABDC-BBDBC2C7EF46}" type="presOf" srcId="{9324F282-1440-4475-94EC-E07FF09DBB13}" destId="{3B879C1D-E318-4834-9FF8-35E3A2CEA4F0}" srcOrd="0" destOrd="0" presId="urn:microsoft.com/office/officeart/2005/8/layout/hierarchy4"/>
    <dgm:cxn modelId="{51786292-EF5F-4191-8098-603F400EB8F2}" type="presOf" srcId="{30AECCB1-E068-4A2E-9A9B-268B1422989A}" destId="{D2338D61-1A1E-4AD0-B6B6-C2F2D2912957}" srcOrd="0" destOrd="0" presId="urn:microsoft.com/office/officeart/2005/8/layout/hierarchy4"/>
    <dgm:cxn modelId="{4004DAAC-969A-4F36-AA2D-99D3243FDC27}" srcId="{38572FAB-405E-461B-AA5E-916003F7449D}" destId="{0A0AE235-6D00-4CD8-B5F0-F7E16F74085B}" srcOrd="2" destOrd="0" parTransId="{1C59D306-D65F-4251-BDAA-CD247FDE6673}" sibTransId="{A1A3B701-3436-4DB1-968A-1DBDD8BC9FCD}"/>
    <dgm:cxn modelId="{4384C631-DE97-47ED-A504-7FE19C0FD263}" type="presOf" srcId="{0A0AE235-6D00-4CD8-B5F0-F7E16F74085B}" destId="{5FF05F8A-F973-4DD8-A8C1-3B70E444BEF4}" srcOrd="0" destOrd="0" presId="urn:microsoft.com/office/officeart/2005/8/layout/hierarchy4"/>
    <dgm:cxn modelId="{E9B4E6EF-E48D-4E34-B72B-C43D2DDF812A}" type="presOf" srcId="{2E69B28C-708A-43FA-BBDE-2BF7DEAE0337}" destId="{32CC1C74-A78D-4F98-8260-53731C43CAA5}" srcOrd="0" destOrd="0" presId="urn:microsoft.com/office/officeart/2005/8/layout/hierarchy4"/>
    <dgm:cxn modelId="{6154CB0C-4F05-4250-9B69-6DA9BA68FA6B}" srcId="{30AECCB1-E068-4A2E-9A9B-268B1422989A}" destId="{5EE37104-5B61-498B-8EB9-B2653D3BA99B}" srcOrd="0" destOrd="0" parTransId="{1D7F39D8-B1A9-4B84-9C18-03F739576BDA}" sibTransId="{519E5CEB-C40A-471E-B2CD-30A778DF29CC}"/>
    <dgm:cxn modelId="{189BFB13-1253-40FC-8290-E09F5AF4D2D0}" type="presOf" srcId="{1F5CAE52-4427-44BD-A870-D11C19671A63}" destId="{72943698-62BA-4236-890A-A4A6A5C25A71}" srcOrd="0" destOrd="0" presId="urn:microsoft.com/office/officeart/2005/8/layout/hierarchy4"/>
    <dgm:cxn modelId="{B3DC526B-135B-44B8-8D47-FAE62ABE50A8}" srcId="{38572FAB-405E-461B-AA5E-916003F7449D}" destId="{2E69B28C-708A-43FA-BBDE-2BF7DEAE0337}" srcOrd="3" destOrd="0" parTransId="{C05ADFE5-2B34-423D-964B-A52D8CC8A3B2}" sibTransId="{15A036F1-456D-46AB-B944-5C7FA2E16028}"/>
    <dgm:cxn modelId="{03404421-D0A8-42AF-9290-88295ED0E37A}" srcId="{38572FAB-405E-461B-AA5E-916003F7449D}" destId="{1F5CAE52-4427-44BD-A870-D11C19671A63}" srcOrd="1" destOrd="0" parTransId="{4432DBDB-0F13-487A-BFAB-99084D6C708C}" sibTransId="{072905F4-02F1-4305-BEC6-3CB00532B425}"/>
    <dgm:cxn modelId="{960EDB88-1773-487E-B2B0-D184E2168A72}" type="presOf" srcId="{38572FAB-405E-461B-AA5E-916003F7449D}" destId="{747B9D84-086C-406E-87F5-A8FCE2FD0FF2}" srcOrd="0" destOrd="0" presId="urn:microsoft.com/office/officeart/2005/8/layout/hierarchy4"/>
    <dgm:cxn modelId="{9240E2E6-9988-4675-BAE7-054F52901DB0}" srcId="{4EF76573-22FB-458D-8EFD-77A52A96182F}" destId="{9324F282-1440-4475-94EC-E07FF09DBB13}" srcOrd="0" destOrd="0" parTransId="{1A83A28A-4FD9-4674-B307-84921846B8DD}" sibTransId="{11379D68-CE73-45E8-B0E3-0AA7B9E723B0}"/>
    <dgm:cxn modelId="{F099C457-41E4-4D52-B34E-68354A9DF4F9}" srcId="{4EF76573-22FB-458D-8EFD-77A52A96182F}" destId="{30AECCB1-E068-4A2E-9A9B-268B1422989A}" srcOrd="1" destOrd="0" parTransId="{6C13F1EA-9D4E-4E45-A164-4BC989A7A497}" sibTransId="{56FFA40A-6ED6-4D14-8E02-7D197484B51C}"/>
    <dgm:cxn modelId="{358671D9-C802-469E-BC2D-E96EEF1FCD5B}" type="presOf" srcId="{7EE43D10-24DC-4A5B-AFE6-5176CC853887}" destId="{863DBFA9-6F4C-490D-8B91-195C8CED4F07}" srcOrd="0" destOrd="0" presId="urn:microsoft.com/office/officeart/2005/8/layout/hierarchy4"/>
    <dgm:cxn modelId="{3F548560-9903-44E6-A34B-A0F8B3EAEC10}" srcId="{9324F282-1440-4475-94EC-E07FF09DBB13}" destId="{38572FAB-405E-461B-AA5E-916003F7449D}" srcOrd="0" destOrd="0" parTransId="{65D8AF61-CA8D-46D3-8E9F-F6EA735064D3}" sibTransId="{D2531871-12B5-4624-9759-7557CD1E8793}"/>
    <dgm:cxn modelId="{4E117B24-3DCA-4925-8F27-A1E9F94BF815}" type="presOf" srcId="{5EE37104-5B61-498B-8EB9-B2653D3BA99B}" destId="{FAD4C008-AF59-4703-859E-E0E6E2864C7D}" srcOrd="0" destOrd="0" presId="urn:microsoft.com/office/officeart/2005/8/layout/hierarchy4"/>
    <dgm:cxn modelId="{EB63C406-56D2-47D1-8AFA-DF56ED831C14}" srcId="{38572FAB-405E-461B-AA5E-916003F7449D}" destId="{E25333D0-0991-4502-AD61-1D72C42C60C4}" srcOrd="4" destOrd="0" parTransId="{8DA71872-56A7-449B-851E-A16219E05568}" sibTransId="{CCCD3CFB-85E0-42A3-AEEE-83265E558C67}"/>
    <dgm:cxn modelId="{E46DBC65-CDA9-42EB-B577-CCB9697D79FA}" type="presParOf" srcId="{A773F7FE-4078-4C19-BCCB-D3FBC839823A}" destId="{1B375638-BCF9-4FD7-8406-38B5903D8BE4}" srcOrd="0" destOrd="0" presId="urn:microsoft.com/office/officeart/2005/8/layout/hierarchy4"/>
    <dgm:cxn modelId="{B2E6AA40-D0BC-47E4-AF09-792A2EB45A0E}" type="presParOf" srcId="{1B375638-BCF9-4FD7-8406-38B5903D8BE4}" destId="{3B879C1D-E318-4834-9FF8-35E3A2CEA4F0}" srcOrd="0" destOrd="0" presId="urn:microsoft.com/office/officeart/2005/8/layout/hierarchy4"/>
    <dgm:cxn modelId="{60BB6CAF-182A-4FC8-A9EA-5299CB847DD2}" type="presParOf" srcId="{1B375638-BCF9-4FD7-8406-38B5903D8BE4}" destId="{B2166784-9D58-48DC-8873-88617793C9FB}" srcOrd="1" destOrd="0" presId="urn:microsoft.com/office/officeart/2005/8/layout/hierarchy4"/>
    <dgm:cxn modelId="{DAABE31E-7938-4AE4-BF86-E335B72BC2E7}" type="presParOf" srcId="{1B375638-BCF9-4FD7-8406-38B5903D8BE4}" destId="{1351C212-88D1-44C5-9FC5-1CEE4FB40BF3}" srcOrd="2" destOrd="0" presId="urn:microsoft.com/office/officeart/2005/8/layout/hierarchy4"/>
    <dgm:cxn modelId="{BF9420CC-F602-4358-992F-1D41E96FAC28}" type="presParOf" srcId="{1351C212-88D1-44C5-9FC5-1CEE4FB40BF3}" destId="{260BDC69-3874-4424-8086-868D730C4A18}" srcOrd="0" destOrd="0" presId="urn:microsoft.com/office/officeart/2005/8/layout/hierarchy4"/>
    <dgm:cxn modelId="{EB813796-3969-47B3-974E-C61360D1400B}" type="presParOf" srcId="{260BDC69-3874-4424-8086-868D730C4A18}" destId="{747B9D84-086C-406E-87F5-A8FCE2FD0FF2}" srcOrd="0" destOrd="0" presId="urn:microsoft.com/office/officeart/2005/8/layout/hierarchy4"/>
    <dgm:cxn modelId="{770DE704-0A5D-4B73-89B7-57E8578ED147}" type="presParOf" srcId="{260BDC69-3874-4424-8086-868D730C4A18}" destId="{4D4775C3-0B36-4C3D-AAB5-362AF664E18B}" srcOrd="1" destOrd="0" presId="urn:microsoft.com/office/officeart/2005/8/layout/hierarchy4"/>
    <dgm:cxn modelId="{A5F4B941-C55A-4544-98E1-75CA32300B89}" type="presParOf" srcId="{260BDC69-3874-4424-8086-868D730C4A18}" destId="{28513124-2E8B-47B3-AFDD-B883D5F309D2}" srcOrd="2" destOrd="0" presId="urn:microsoft.com/office/officeart/2005/8/layout/hierarchy4"/>
    <dgm:cxn modelId="{11058B3D-8EC9-4971-855B-3C68E6835223}" type="presParOf" srcId="{28513124-2E8B-47B3-AFDD-B883D5F309D2}" destId="{066C40EA-4D65-49B7-8500-C15EE1162023}" srcOrd="0" destOrd="0" presId="urn:microsoft.com/office/officeart/2005/8/layout/hierarchy4"/>
    <dgm:cxn modelId="{3B492674-1A15-43BF-B990-B34FE69E8AEA}" type="presParOf" srcId="{066C40EA-4D65-49B7-8500-C15EE1162023}" destId="{EBC3CCF5-73F0-418D-9551-E3E5AB0AAD7E}" srcOrd="0" destOrd="0" presId="urn:microsoft.com/office/officeart/2005/8/layout/hierarchy4"/>
    <dgm:cxn modelId="{8CC83724-3FC3-453A-9ADD-868BE747FABB}" type="presParOf" srcId="{066C40EA-4D65-49B7-8500-C15EE1162023}" destId="{78633E16-ABA7-4963-84E0-4D40C568CF06}" srcOrd="1" destOrd="0" presId="urn:microsoft.com/office/officeart/2005/8/layout/hierarchy4"/>
    <dgm:cxn modelId="{D1862AE7-8710-4B24-9D3F-B20D026387C8}" type="presParOf" srcId="{28513124-2E8B-47B3-AFDD-B883D5F309D2}" destId="{240B62DB-85A6-497E-803B-22B89C7D55D9}" srcOrd="1" destOrd="0" presId="urn:microsoft.com/office/officeart/2005/8/layout/hierarchy4"/>
    <dgm:cxn modelId="{318DD305-B1B5-4373-A5D1-792FB3B91856}" type="presParOf" srcId="{28513124-2E8B-47B3-AFDD-B883D5F309D2}" destId="{FA05A4AE-84E9-4564-8917-4CFB85B2BF78}" srcOrd="2" destOrd="0" presId="urn:microsoft.com/office/officeart/2005/8/layout/hierarchy4"/>
    <dgm:cxn modelId="{F210BFFA-8549-4283-B1E3-79EAE2926383}" type="presParOf" srcId="{FA05A4AE-84E9-4564-8917-4CFB85B2BF78}" destId="{72943698-62BA-4236-890A-A4A6A5C25A71}" srcOrd="0" destOrd="0" presId="urn:microsoft.com/office/officeart/2005/8/layout/hierarchy4"/>
    <dgm:cxn modelId="{C689A665-EF2C-4929-B448-8BAC4C823811}" type="presParOf" srcId="{FA05A4AE-84E9-4564-8917-4CFB85B2BF78}" destId="{6B37889B-C542-4BD6-9D81-4270DB5172CA}" srcOrd="1" destOrd="0" presId="urn:microsoft.com/office/officeart/2005/8/layout/hierarchy4"/>
    <dgm:cxn modelId="{8DB8A24E-478F-46C5-8229-1DB21B8425C0}" type="presParOf" srcId="{28513124-2E8B-47B3-AFDD-B883D5F309D2}" destId="{AE736A10-F61C-413B-A83D-0B0A4955FED5}" srcOrd="3" destOrd="0" presId="urn:microsoft.com/office/officeart/2005/8/layout/hierarchy4"/>
    <dgm:cxn modelId="{6423FA75-5EF0-4F97-9F68-D47D2C49608D}" type="presParOf" srcId="{28513124-2E8B-47B3-AFDD-B883D5F309D2}" destId="{245E81C2-D05F-4FC9-AF46-6989DA0A4C01}" srcOrd="4" destOrd="0" presId="urn:microsoft.com/office/officeart/2005/8/layout/hierarchy4"/>
    <dgm:cxn modelId="{7B36A9EA-848E-4695-9984-34F9F911A3CF}" type="presParOf" srcId="{245E81C2-D05F-4FC9-AF46-6989DA0A4C01}" destId="{5FF05F8A-F973-4DD8-A8C1-3B70E444BEF4}" srcOrd="0" destOrd="0" presId="urn:microsoft.com/office/officeart/2005/8/layout/hierarchy4"/>
    <dgm:cxn modelId="{CFFD009E-D57F-4094-9C1B-6FF8B604CD98}" type="presParOf" srcId="{245E81C2-D05F-4FC9-AF46-6989DA0A4C01}" destId="{66F7A5CC-9B34-445C-9B63-0F9E1C72B593}" srcOrd="1" destOrd="0" presId="urn:microsoft.com/office/officeart/2005/8/layout/hierarchy4"/>
    <dgm:cxn modelId="{C16A5CE3-4C61-4EF4-9424-84E39777C83B}" type="presParOf" srcId="{28513124-2E8B-47B3-AFDD-B883D5F309D2}" destId="{86840C03-F27A-4988-89E0-0E3E7561A28B}" srcOrd="5" destOrd="0" presId="urn:microsoft.com/office/officeart/2005/8/layout/hierarchy4"/>
    <dgm:cxn modelId="{B16734C6-FEA4-4208-BEF1-A91FA134505F}" type="presParOf" srcId="{28513124-2E8B-47B3-AFDD-B883D5F309D2}" destId="{D52C0E16-16FE-4EA1-8C0A-65970A64AD90}" srcOrd="6" destOrd="0" presId="urn:microsoft.com/office/officeart/2005/8/layout/hierarchy4"/>
    <dgm:cxn modelId="{B4044562-B477-4246-B278-7C7978B7C410}" type="presParOf" srcId="{D52C0E16-16FE-4EA1-8C0A-65970A64AD90}" destId="{32CC1C74-A78D-4F98-8260-53731C43CAA5}" srcOrd="0" destOrd="0" presId="urn:microsoft.com/office/officeart/2005/8/layout/hierarchy4"/>
    <dgm:cxn modelId="{978204AC-939D-45E1-ABD9-54A8AC6C6263}" type="presParOf" srcId="{D52C0E16-16FE-4EA1-8C0A-65970A64AD90}" destId="{DDF09006-EB05-45E7-818C-1DC9BF1F66DE}" srcOrd="1" destOrd="0" presId="urn:microsoft.com/office/officeart/2005/8/layout/hierarchy4"/>
    <dgm:cxn modelId="{0915C021-CB6B-43EA-9197-9D5C7EDDE6ED}" type="presParOf" srcId="{28513124-2E8B-47B3-AFDD-B883D5F309D2}" destId="{C443AD62-3C00-4AD9-8B91-25E6046D1F3A}" srcOrd="7" destOrd="0" presId="urn:microsoft.com/office/officeart/2005/8/layout/hierarchy4"/>
    <dgm:cxn modelId="{E85FD837-EBCF-4BE9-A160-76D28C6535DC}" type="presParOf" srcId="{28513124-2E8B-47B3-AFDD-B883D5F309D2}" destId="{5E241CA6-6F07-4213-828F-654450E11945}" srcOrd="8" destOrd="0" presId="urn:microsoft.com/office/officeart/2005/8/layout/hierarchy4"/>
    <dgm:cxn modelId="{C565CEF1-212B-4025-B7A3-088AF9F485DA}" type="presParOf" srcId="{5E241CA6-6F07-4213-828F-654450E11945}" destId="{CF0365D6-DF1D-4698-B7FD-39758751CFF5}" srcOrd="0" destOrd="0" presId="urn:microsoft.com/office/officeart/2005/8/layout/hierarchy4"/>
    <dgm:cxn modelId="{7DBB4C10-640E-46B7-B502-A347B4C5F276}" type="presParOf" srcId="{5E241CA6-6F07-4213-828F-654450E11945}" destId="{14E8ABAC-C603-4248-A32E-91A5B2D3A8E8}" srcOrd="1" destOrd="0" presId="urn:microsoft.com/office/officeart/2005/8/layout/hierarchy4"/>
    <dgm:cxn modelId="{14D053F1-97E4-4EA3-87B7-D69C2269FE08}" type="presParOf" srcId="{A773F7FE-4078-4C19-BCCB-D3FBC839823A}" destId="{875A3065-D481-403C-971C-17E83DBF204D}" srcOrd="1" destOrd="0" presId="urn:microsoft.com/office/officeart/2005/8/layout/hierarchy4"/>
    <dgm:cxn modelId="{2BB1758D-B947-4237-B25F-5596222DA421}" type="presParOf" srcId="{A773F7FE-4078-4C19-BCCB-D3FBC839823A}" destId="{F7926634-4F5C-4176-9F03-2446DEB038EE}" srcOrd="2" destOrd="0" presId="urn:microsoft.com/office/officeart/2005/8/layout/hierarchy4"/>
    <dgm:cxn modelId="{E2FB34FC-F799-4C05-922C-00196BF0817A}" type="presParOf" srcId="{F7926634-4F5C-4176-9F03-2446DEB038EE}" destId="{D2338D61-1A1E-4AD0-B6B6-C2F2D2912957}" srcOrd="0" destOrd="0" presId="urn:microsoft.com/office/officeart/2005/8/layout/hierarchy4"/>
    <dgm:cxn modelId="{04075149-1A4C-4137-80D7-713CE17034BF}" type="presParOf" srcId="{F7926634-4F5C-4176-9F03-2446DEB038EE}" destId="{F956842A-1EDE-4C99-92BB-DF7097583258}" srcOrd="1" destOrd="0" presId="urn:microsoft.com/office/officeart/2005/8/layout/hierarchy4"/>
    <dgm:cxn modelId="{B5ECD585-912B-4613-A094-F07FE712B20F}" type="presParOf" srcId="{F7926634-4F5C-4176-9F03-2446DEB038EE}" destId="{850225AA-E06B-4496-B674-3CE1EBDCA93E}" srcOrd="2" destOrd="0" presId="urn:microsoft.com/office/officeart/2005/8/layout/hierarchy4"/>
    <dgm:cxn modelId="{73545A07-78D9-4743-A566-395447B829F7}" type="presParOf" srcId="{850225AA-E06B-4496-B674-3CE1EBDCA93E}" destId="{B083C6B8-8BC6-44BD-B04D-14BCEDBA5190}" srcOrd="0" destOrd="0" presId="urn:microsoft.com/office/officeart/2005/8/layout/hierarchy4"/>
    <dgm:cxn modelId="{E3AD01AA-CF94-4ABC-AD66-1DA487A7BF6A}" type="presParOf" srcId="{B083C6B8-8BC6-44BD-B04D-14BCEDBA5190}" destId="{FAD4C008-AF59-4703-859E-E0E6E2864C7D}" srcOrd="0" destOrd="0" presId="urn:microsoft.com/office/officeart/2005/8/layout/hierarchy4"/>
    <dgm:cxn modelId="{057512C1-1299-47C9-8C8C-D5E89EB41DFB}" type="presParOf" srcId="{B083C6B8-8BC6-44BD-B04D-14BCEDBA5190}" destId="{A961AE33-104F-417D-8735-E174AFE390DA}" srcOrd="1" destOrd="0" presId="urn:microsoft.com/office/officeart/2005/8/layout/hierarchy4"/>
    <dgm:cxn modelId="{7AFE7BB9-5C64-4185-B5E4-6C2C0B0AB064}" type="presParOf" srcId="{B083C6B8-8BC6-44BD-B04D-14BCEDBA5190}" destId="{DBBCD145-62C2-49B5-8AA1-6EF0ED151D46}" srcOrd="2" destOrd="0" presId="urn:microsoft.com/office/officeart/2005/8/layout/hierarchy4"/>
    <dgm:cxn modelId="{0A8F1D09-0138-4609-8A44-F7A5D370614D}" type="presParOf" srcId="{DBBCD145-62C2-49B5-8AA1-6EF0ED151D46}" destId="{58EC0E0D-AEB6-454E-86E2-C627D248CB21}" srcOrd="0" destOrd="0" presId="urn:microsoft.com/office/officeart/2005/8/layout/hierarchy4"/>
    <dgm:cxn modelId="{19D7B6B1-C620-49D4-AA90-5A94CF168C07}" type="presParOf" srcId="{58EC0E0D-AEB6-454E-86E2-C627D248CB21}" destId="{863DBFA9-6F4C-490D-8B91-195C8CED4F07}" srcOrd="0" destOrd="0" presId="urn:microsoft.com/office/officeart/2005/8/layout/hierarchy4"/>
    <dgm:cxn modelId="{48A95DFD-5B0E-43A3-9478-73674926F9C6}" type="presParOf" srcId="{58EC0E0D-AEB6-454E-86E2-C627D248CB21}" destId="{21A636E9-2D31-451B-B297-93DFBBDB4CBD}"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7.jpeg>
</file>

<file path=ppt/media/image8.jpeg>
</file>

<file path=ppt/media/image9.jpeg>
</file>

<file path=ppt/notesMasters/_rels/notesMaster1.xml.rels>&#65279;<?xml version="1.0" encoding="UTF-8" standalone="yes"?>
<Relationships xmlns="http://schemas.openxmlformats.org/package/2006/relationships">
  <Relationship Id="rId1" Type="http://schemas.openxmlformats.org/officeDocument/2006/relationships/theme" Target="../theme/theme2.xml" />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946189" cy="496017"/>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49899" y="1"/>
            <a:ext cx="2946189" cy="496017"/>
          </a:xfrm>
          <a:prstGeom prst="rect">
            <a:avLst/>
          </a:prstGeom>
        </p:spPr>
        <p:txBody>
          <a:bodyPr vert="horz" lIns="91440" tIns="45720" rIns="91440" bIns="45720" rtlCol="0"/>
          <a:lstStyle>
            <a:lvl1pPr algn="r">
              <a:defRPr sz="1200"/>
            </a:lvl1pPr>
          </a:lstStyle>
          <a:p>
            <a:fld id="{C610EFA0-B50E-494F-815D-7B358F6F04B3}" type="datetimeFigureOut">
              <a:rPr lang="en-GB" smtClean="0"/>
              <a:t>17/02/2015</a:t>
            </a:fld>
            <a:endParaRPr lang="en-GB"/>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14523"/>
            <a:ext cx="5438140" cy="446730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1" y="9429047"/>
            <a:ext cx="2946189" cy="49601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49899" y="9429047"/>
            <a:ext cx="2946189" cy="496017"/>
          </a:xfrm>
          <a:prstGeom prst="rect">
            <a:avLst/>
          </a:prstGeom>
        </p:spPr>
        <p:txBody>
          <a:bodyPr vert="horz" lIns="91440" tIns="45720" rIns="91440" bIns="45720" rtlCol="0" anchor="b"/>
          <a:lstStyle>
            <a:lvl1pPr algn="r">
              <a:defRPr sz="1200"/>
            </a:lvl1pPr>
          </a:lstStyle>
          <a:p>
            <a:fld id="{D4DD8752-FF93-45B8-A350-81C28C8199A1}" type="slidenum">
              <a:rPr lang="en-GB" smtClean="0"/>
              <a:t>‹#›</a:t>
            </a:fld>
            <a:endParaRPr lang="en-GB"/>
          </a:p>
        </p:txBody>
      </p:sp>
    </p:spTree>
    <p:extLst>
      <p:ext uri="{BB962C8B-B14F-4D97-AF65-F5344CB8AC3E}">
        <p14:creationId xmlns:p14="http://schemas.microsoft.com/office/powerpoint/2010/main" val="2260110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 standalone="yes"?>
<Relationships xmlns="http://schemas.openxmlformats.org/package/2006/relationships">
  <Relationship Id="rId2" Type="http://schemas.openxmlformats.org/officeDocument/2006/relationships/slide" Target="../slides/slide1.xml" />
  <Relationship Id="rId1" Type="http://schemas.openxmlformats.org/officeDocument/2006/relationships/notesMaster" Target="../notesMasters/notesMaster1.xml" />
</Relationships>
</file>

<file path=ppt/notesSlides/_rels/notesSlide10.xml.rels>&#65279;<?xml version="1.0" encoding="UTF-8" standalone="yes"?>
<Relationships xmlns="http://schemas.openxmlformats.org/package/2006/relationships">
  <Relationship Id="rId2" Type="http://schemas.openxmlformats.org/officeDocument/2006/relationships/slide" Target="../slides/slide10.xml" />
  <Relationship Id="rId1" Type="http://schemas.openxmlformats.org/officeDocument/2006/relationships/notesMaster" Target="../notesMasters/notesMaster1.xml" />
</Relationships>
</file>

<file path=ppt/notesSlides/_rels/notesSlide11.xml.rels>&#65279;<?xml version="1.0" encoding="UTF-8" standalone="yes"?>
<Relationships xmlns="http://schemas.openxmlformats.org/package/2006/relationships">
  <Relationship Id="rId2" Type="http://schemas.openxmlformats.org/officeDocument/2006/relationships/slide" Target="../slides/slide11.xml" />
  <Relationship Id="rId1" Type="http://schemas.openxmlformats.org/officeDocument/2006/relationships/notesMaster" Target="../notesMasters/notesMaster1.xml" />
</Relationships>
</file>

<file path=ppt/notesSlides/_rels/notesSlide12.xml.rels>&#65279;<?xml version="1.0" encoding="UTF-8" standalone="yes"?>
<Relationships xmlns="http://schemas.openxmlformats.org/package/2006/relationships">
  <Relationship Id="rId2" Type="http://schemas.openxmlformats.org/officeDocument/2006/relationships/slide" Target="../slides/slide12.xml" />
  <Relationship Id="rId1" Type="http://schemas.openxmlformats.org/officeDocument/2006/relationships/notesMaster" Target="../notesMasters/notesMaster1.xml" />
</Relationships>
</file>

<file path=ppt/notesSlides/_rels/notesSlide13.xml.rels>&#65279;<?xml version="1.0" encoding="UTF-8" standalone="yes"?>
<Relationships xmlns="http://schemas.openxmlformats.org/package/2006/relationships">
  <Relationship Id="rId2" Type="http://schemas.openxmlformats.org/officeDocument/2006/relationships/slide" Target="../slides/slide13.xml" />
  <Relationship Id="rId1" Type="http://schemas.openxmlformats.org/officeDocument/2006/relationships/notesMaster" Target="../notesMasters/notesMaster1.xml" />
</Relationships>
</file>

<file path=ppt/notesSlides/_rels/notesSlide14.xml.rels>&#65279;<?xml version="1.0" encoding="UTF-8" standalone="yes"?>
<Relationships xmlns="http://schemas.openxmlformats.org/package/2006/relationships">
  <Relationship Id="rId2" Type="http://schemas.openxmlformats.org/officeDocument/2006/relationships/slide" Target="../slides/slide14.xml" />
  <Relationship Id="rId1" Type="http://schemas.openxmlformats.org/officeDocument/2006/relationships/notesMaster" Target="../notesMasters/notesMaster1.xml" />
</Relationships>
</file>

<file path=ppt/notesSlides/_rels/notesSlide15.xml.rels>&#65279;<?xml version="1.0" encoding="UTF-8" standalone="yes"?>
<Relationships xmlns="http://schemas.openxmlformats.org/package/2006/relationships">
  <Relationship Id="rId2" Type="http://schemas.openxmlformats.org/officeDocument/2006/relationships/slide" Target="../slides/slide15.xml" />
  <Relationship Id="rId1" Type="http://schemas.openxmlformats.org/officeDocument/2006/relationships/notesMaster" Target="../notesMasters/notesMaster1.xml" />
</Relationships>
</file>

<file path=ppt/notesSlides/_rels/notesSlide16.xml.rels>&#65279;<?xml version="1.0" encoding="UTF-8" standalone="yes"?>
<Relationships xmlns="http://schemas.openxmlformats.org/package/2006/relationships">
  <Relationship Id="rId2" Type="http://schemas.openxmlformats.org/officeDocument/2006/relationships/slide" Target="../slides/slide16.xml" />
  <Relationship Id="rId1" Type="http://schemas.openxmlformats.org/officeDocument/2006/relationships/notesMaster" Target="../notesMasters/notesMaster1.xml" />
</Relationships>
</file>

<file path=ppt/notesSlides/_rels/notesSlide17.xml.rels>&#65279;<?xml version="1.0" encoding="UTF-8" standalone="yes"?>
<Relationships xmlns="http://schemas.openxmlformats.org/package/2006/relationships">
  <Relationship Id="rId2" Type="http://schemas.openxmlformats.org/officeDocument/2006/relationships/slide" Target="../slides/slide17.xml" />
  <Relationship Id="rId1" Type="http://schemas.openxmlformats.org/officeDocument/2006/relationships/notesMaster" Target="../notesMasters/notesMaster1.xml" />
</Relationships>
</file>

<file path=ppt/notesSlides/_rels/notesSlide18.xml.rels>&#65279;<?xml version="1.0" encoding="UTF-8" standalone="yes"?>
<Relationships xmlns="http://schemas.openxmlformats.org/package/2006/relationships">
  <Relationship Id="rId2" Type="http://schemas.openxmlformats.org/officeDocument/2006/relationships/slide" Target="../slides/slide18.xml" />
  <Relationship Id="rId1" Type="http://schemas.openxmlformats.org/officeDocument/2006/relationships/notesMaster" Target="../notesMasters/notesMaster1.xml" />
</Relationships>
</file>

<file path=ppt/notesSlides/_rels/notesSlide19.xml.rels>&#65279;<?xml version="1.0" encoding="UTF-8" standalone="yes"?>
<Relationships xmlns="http://schemas.openxmlformats.org/package/2006/relationships">
  <Relationship Id="rId2" Type="http://schemas.openxmlformats.org/officeDocument/2006/relationships/slide" Target="../slides/slide19.xml" />
  <Relationship Id="rId1" Type="http://schemas.openxmlformats.org/officeDocument/2006/relationships/notesMaster" Target="../notesMasters/notesMaster1.xml" />
</Relationships>
</file>

<file path=ppt/notesSlides/_rels/notesSlide2.xml.rels>&#65279;<?xml version="1.0" encoding="UTF-8" standalone="yes"?>
<Relationships xmlns="http://schemas.openxmlformats.org/package/2006/relationships">
  <Relationship Id="rId2" Type="http://schemas.openxmlformats.org/officeDocument/2006/relationships/slide" Target="../slides/slide2.xml" />
  <Relationship Id="rId1" Type="http://schemas.openxmlformats.org/officeDocument/2006/relationships/notesMaster" Target="../notesMasters/notesMaster1.xml" />
</Relationships>
</file>

<file path=ppt/notesSlides/_rels/notesSlide20.xml.rels>&#65279;<?xml version="1.0" encoding="UTF-8" standalone="yes"?>
<Relationships xmlns="http://schemas.openxmlformats.org/package/2006/relationships">
  <Relationship Id="rId2" Type="http://schemas.openxmlformats.org/officeDocument/2006/relationships/slide" Target="../slides/slide20.xml" />
  <Relationship Id="rId1" Type="http://schemas.openxmlformats.org/officeDocument/2006/relationships/notesMaster" Target="../notesMasters/notesMaster1.xml" />
</Relationships>
</file>

<file path=ppt/notesSlides/_rels/notesSlide21.xml.rels>&#65279;<?xml version="1.0" encoding="UTF-8" standalone="yes"?>
<Relationships xmlns="http://schemas.openxmlformats.org/package/2006/relationships">
  <Relationship Id="rId2" Type="http://schemas.openxmlformats.org/officeDocument/2006/relationships/slide" Target="../slides/slide21.xml" />
  <Relationship Id="rId1" Type="http://schemas.openxmlformats.org/officeDocument/2006/relationships/notesMaster" Target="../notesMasters/notesMaster1.xml" />
</Relationships>
</file>

<file path=ppt/notesSlides/_rels/notesSlide22.xml.rels>&#65279;<?xml version="1.0" encoding="UTF-8" standalone="yes"?>
<Relationships xmlns="http://schemas.openxmlformats.org/package/2006/relationships">
  <Relationship Id="rId2" Type="http://schemas.openxmlformats.org/officeDocument/2006/relationships/slide" Target="../slides/slide22.xml" />
  <Relationship Id="rId1" Type="http://schemas.openxmlformats.org/officeDocument/2006/relationships/notesMaster" Target="../notesMasters/notesMaster1.xml" />
</Relationships>
</file>

<file path=ppt/notesSlides/_rels/notesSlide23.xml.rels>&#65279;<?xml version="1.0" encoding="UTF-8" standalone="yes"?>
<Relationships xmlns="http://schemas.openxmlformats.org/package/2006/relationships">
  <Relationship Id="rId2" Type="http://schemas.openxmlformats.org/officeDocument/2006/relationships/slide" Target="../slides/slide23.xml" />
  <Relationship Id="rId1" Type="http://schemas.openxmlformats.org/officeDocument/2006/relationships/notesMaster" Target="../notesMasters/notesMaster1.xml" />
</Relationships>
</file>

<file path=ppt/notesSlides/_rels/notesSlide24.xml.rels>&#65279;<?xml version="1.0" encoding="UTF-8" standalone="yes"?>
<Relationships xmlns="http://schemas.openxmlformats.org/package/2006/relationships">
  <Relationship Id="rId2" Type="http://schemas.openxmlformats.org/officeDocument/2006/relationships/slide" Target="../slides/slide24.xml" />
  <Relationship Id="rId1" Type="http://schemas.openxmlformats.org/officeDocument/2006/relationships/notesMaster" Target="../notesMasters/notesMaster1.xml" />
</Relationships>
</file>

<file path=ppt/notesSlides/_rels/notesSlide25.xml.rels>&#65279;<?xml version="1.0" encoding="UTF-8" standalone="yes"?>
<Relationships xmlns="http://schemas.openxmlformats.org/package/2006/relationships">
  <Relationship Id="rId2" Type="http://schemas.openxmlformats.org/officeDocument/2006/relationships/slide" Target="../slides/slide25.xml" />
  <Relationship Id="rId1" Type="http://schemas.openxmlformats.org/officeDocument/2006/relationships/notesMaster" Target="../notesMasters/notesMaster1.xml" />
</Relationships>
</file>

<file path=ppt/notesSlides/_rels/notesSlide26.xml.rels>&#65279;<?xml version="1.0" encoding="UTF-8" standalone="yes"?>
<Relationships xmlns="http://schemas.openxmlformats.org/package/2006/relationships">
  <Relationship Id="rId2" Type="http://schemas.openxmlformats.org/officeDocument/2006/relationships/slide" Target="../slides/slide26.xml" />
  <Relationship Id="rId1" Type="http://schemas.openxmlformats.org/officeDocument/2006/relationships/notesMaster" Target="../notesMasters/notesMaster1.xml" />
</Relationships>
</file>

<file path=ppt/notesSlides/_rels/notesSlide27.xml.rels>&#65279;<?xml version="1.0" encoding="UTF-8" standalone="yes"?>
<Relationships xmlns="http://schemas.openxmlformats.org/package/2006/relationships">
  <Relationship Id="rId2" Type="http://schemas.openxmlformats.org/officeDocument/2006/relationships/slide" Target="../slides/slide27.xml" />
  <Relationship Id="rId1" Type="http://schemas.openxmlformats.org/officeDocument/2006/relationships/notesMaster" Target="../notesMasters/notesMaster1.xml" />
</Relationships>
</file>

<file path=ppt/notesSlides/_rels/notesSlide28.xml.rels>&#65279;<?xml version="1.0" encoding="UTF-8" standalone="yes"?>
<Relationships xmlns="http://schemas.openxmlformats.org/package/2006/relationships">
  <Relationship Id="rId2" Type="http://schemas.openxmlformats.org/officeDocument/2006/relationships/slide" Target="../slides/slide28.xml" />
  <Relationship Id="rId1" Type="http://schemas.openxmlformats.org/officeDocument/2006/relationships/notesMaster" Target="../notesMasters/notesMaster1.xml" />
</Relationships>
</file>

<file path=ppt/notesSlides/_rels/notesSlide29.xml.rels>&#65279;<?xml version="1.0" encoding="UTF-8" standalone="yes"?>
<Relationships xmlns="http://schemas.openxmlformats.org/package/2006/relationships">
  <Relationship Id="rId2" Type="http://schemas.openxmlformats.org/officeDocument/2006/relationships/slide" Target="../slides/slide29.xml" />
  <Relationship Id="rId1" Type="http://schemas.openxmlformats.org/officeDocument/2006/relationships/notesMaster" Target="../notesMasters/notesMaster1.xml" />
</Relationships>
</file>

<file path=ppt/notesSlides/_rels/notesSlide3.xml.rels>&#65279;<?xml version="1.0" encoding="UTF-8" standalone="yes"?>
<Relationships xmlns="http://schemas.openxmlformats.org/package/2006/relationships">
  <Relationship Id="rId2" Type="http://schemas.openxmlformats.org/officeDocument/2006/relationships/slide" Target="../slides/slide3.xml" />
  <Relationship Id="rId1" Type="http://schemas.openxmlformats.org/officeDocument/2006/relationships/notesMaster" Target="../notesMasters/notesMaster1.xml" />
</Relationships>
</file>

<file path=ppt/notesSlides/_rels/notesSlide30.xml.rels>&#65279;<?xml version="1.0" encoding="UTF-8" standalone="yes"?>
<Relationships xmlns="http://schemas.openxmlformats.org/package/2006/relationships">
  <Relationship Id="rId2" Type="http://schemas.openxmlformats.org/officeDocument/2006/relationships/slide" Target="../slides/slide30.xml" />
  <Relationship Id="rId1" Type="http://schemas.openxmlformats.org/officeDocument/2006/relationships/notesMaster" Target="../notesMasters/notesMaster1.xml" />
</Relationships>
</file>

<file path=ppt/notesSlides/_rels/notesSlide31.xml.rels>&#65279;<?xml version="1.0" encoding="UTF-8" standalone="yes"?>
<Relationships xmlns="http://schemas.openxmlformats.org/package/2006/relationships">
  <Relationship Id="rId2" Type="http://schemas.openxmlformats.org/officeDocument/2006/relationships/slide" Target="../slides/slide31.xml" />
  <Relationship Id="rId1" Type="http://schemas.openxmlformats.org/officeDocument/2006/relationships/notesMaster" Target="../notesMasters/notesMaster1.xml" />
</Relationships>
</file>

<file path=ppt/notesSlides/_rels/notesSlide32.xml.rels>&#65279;<?xml version="1.0" encoding="UTF-8" standalone="yes"?>
<Relationships xmlns="http://schemas.openxmlformats.org/package/2006/relationships">
  <Relationship Id="rId2" Type="http://schemas.openxmlformats.org/officeDocument/2006/relationships/slide" Target="../slides/slide32.xml" />
  <Relationship Id="rId1" Type="http://schemas.openxmlformats.org/officeDocument/2006/relationships/notesMaster" Target="../notesMasters/notesMaster1.xml" />
</Relationships>
</file>

<file path=ppt/notesSlides/_rels/notesSlide33.xml.rels>&#65279;<?xml version="1.0" encoding="UTF-8" standalone="yes"?>
<Relationships xmlns="http://schemas.openxmlformats.org/package/2006/relationships">
  <Relationship Id="rId2" Type="http://schemas.openxmlformats.org/officeDocument/2006/relationships/slide" Target="../slides/slide33.xml" />
  <Relationship Id="rId1" Type="http://schemas.openxmlformats.org/officeDocument/2006/relationships/notesMaster" Target="../notesMasters/notesMaster1.xml" />
</Relationships>
</file>

<file path=ppt/notesSlides/_rels/notesSlide34.xml.rels>&#65279;<?xml version="1.0" encoding="UTF-8" standalone="yes"?>
<Relationships xmlns="http://schemas.openxmlformats.org/package/2006/relationships">
  <Relationship Id="rId2" Type="http://schemas.openxmlformats.org/officeDocument/2006/relationships/slide" Target="../slides/slide34.xml" />
  <Relationship Id="rId1" Type="http://schemas.openxmlformats.org/officeDocument/2006/relationships/notesMaster" Target="../notesMasters/notesMaster1.xml" />
</Relationships>
</file>

<file path=ppt/notesSlides/_rels/notesSlide35.xml.rels>&#65279;<?xml version="1.0" encoding="UTF-8" standalone="yes"?>
<Relationships xmlns="http://schemas.openxmlformats.org/package/2006/relationships">
  <Relationship Id="rId2" Type="http://schemas.openxmlformats.org/officeDocument/2006/relationships/slide" Target="../slides/slide35.xml" />
  <Relationship Id="rId1" Type="http://schemas.openxmlformats.org/officeDocument/2006/relationships/notesMaster" Target="../notesMasters/notesMaster1.xml" />
</Relationships>
</file>

<file path=ppt/notesSlides/_rels/notesSlide36.xml.rels>&#65279;<?xml version="1.0" encoding="UTF-8" standalone="yes"?>
<Relationships xmlns="http://schemas.openxmlformats.org/package/2006/relationships">
  <Relationship Id="rId2" Type="http://schemas.openxmlformats.org/officeDocument/2006/relationships/slide" Target="../slides/slide36.xml" />
  <Relationship Id="rId1" Type="http://schemas.openxmlformats.org/officeDocument/2006/relationships/notesMaster" Target="../notesMasters/notesMaster1.xml" />
</Relationships>
</file>

<file path=ppt/notesSlides/_rels/notesSlide37.xml.rels>&#65279;<?xml version="1.0" encoding="UTF-8" standalone="yes"?>
<Relationships xmlns="http://schemas.openxmlformats.org/package/2006/relationships">
  <Relationship Id="rId3" Type="http://schemas.openxmlformats.org/officeDocument/2006/relationships/image" Target="../media/image18.png" />
  <Relationship Id="rId2" Type="http://schemas.openxmlformats.org/officeDocument/2006/relationships/slide" Target="../slides/slide37.xml" />
  <Relationship Id="rId1" Type="http://schemas.openxmlformats.org/officeDocument/2006/relationships/notesMaster" Target="../notesMasters/notesMaster1.xml" />
</Relationships>
</file>

<file path=ppt/notesSlides/_rels/notesSlide38.xml.rels>&#65279;<?xml version="1.0" encoding="UTF-8" standalone="yes"?>
<Relationships xmlns="http://schemas.openxmlformats.org/package/2006/relationships">
  <Relationship Id="rId2" Type="http://schemas.openxmlformats.org/officeDocument/2006/relationships/slide" Target="../slides/slide38.xml" />
  <Relationship Id="rId1" Type="http://schemas.openxmlformats.org/officeDocument/2006/relationships/notesMaster" Target="../notesMasters/notesMaster1.xml" />
</Relationships>
</file>

<file path=ppt/notesSlides/_rels/notesSlide39.xml.rels>&#65279;<?xml version="1.0" encoding="UTF-8" standalone="yes"?>
<Relationships xmlns="http://schemas.openxmlformats.org/package/2006/relationships">
  <Relationship Id="rId2" Type="http://schemas.openxmlformats.org/officeDocument/2006/relationships/slide" Target="../slides/slide39.xml" />
  <Relationship Id="rId1" Type="http://schemas.openxmlformats.org/officeDocument/2006/relationships/notesMaster" Target="../notesMasters/notesMaster1.xml" />
</Relationships>
</file>

<file path=ppt/notesSlides/_rels/notesSlide4.xml.rels>&#65279;<?xml version="1.0" encoding="UTF-8" standalone="yes"?>
<Relationships xmlns="http://schemas.openxmlformats.org/package/2006/relationships">
  <Relationship Id="rId2" Type="http://schemas.openxmlformats.org/officeDocument/2006/relationships/slide" Target="../slides/slide4.xml" />
  <Relationship Id="rId1" Type="http://schemas.openxmlformats.org/officeDocument/2006/relationships/notesMaster" Target="../notesMasters/notesMaster1.xml" />
</Relationships>
</file>

<file path=ppt/notesSlides/_rels/notesSlide40.xml.rels>&#65279;<?xml version="1.0" encoding="UTF-8" standalone="yes"?>
<Relationships xmlns="http://schemas.openxmlformats.org/package/2006/relationships">
  <Relationship Id="rId2" Type="http://schemas.openxmlformats.org/officeDocument/2006/relationships/slide" Target="../slides/slide40.xml" />
  <Relationship Id="rId1" Type="http://schemas.openxmlformats.org/officeDocument/2006/relationships/notesMaster" Target="../notesMasters/notesMaster1.xml" />
</Relationships>
</file>

<file path=ppt/notesSlides/_rels/notesSlide41.xml.rels>&#65279;<?xml version="1.0" encoding="UTF-8" standalone="yes"?>
<Relationships xmlns="http://schemas.openxmlformats.org/package/2006/relationships">
  <Relationship Id="rId2" Type="http://schemas.openxmlformats.org/officeDocument/2006/relationships/slide" Target="../slides/slide41.xml" />
  <Relationship Id="rId1" Type="http://schemas.openxmlformats.org/officeDocument/2006/relationships/notesMaster" Target="../notesMasters/notesMaster1.xml" />
</Relationships>
</file>

<file path=ppt/notesSlides/_rels/notesSlide42.xml.rels>&#65279;<?xml version="1.0" encoding="UTF-8" standalone="yes"?>
<Relationships xmlns="http://schemas.openxmlformats.org/package/2006/relationships">
  <Relationship Id="rId2" Type="http://schemas.openxmlformats.org/officeDocument/2006/relationships/slide" Target="../slides/slide42.xml" />
  <Relationship Id="rId1" Type="http://schemas.openxmlformats.org/officeDocument/2006/relationships/notesMaster" Target="../notesMasters/notesMaster1.xml" />
</Relationships>
</file>

<file path=ppt/notesSlides/_rels/notesSlide43.xml.rels>&#65279;<?xml version="1.0" encoding="UTF-8" standalone="yes"?>
<Relationships xmlns="http://schemas.openxmlformats.org/package/2006/relationships">
  <Relationship Id="rId2" Type="http://schemas.openxmlformats.org/officeDocument/2006/relationships/slide" Target="../slides/slide43.xml" />
  <Relationship Id="rId1" Type="http://schemas.openxmlformats.org/officeDocument/2006/relationships/notesMaster" Target="../notesMasters/notesMaster1.xml" />
</Relationships>
</file>

<file path=ppt/notesSlides/_rels/notesSlide44.xml.rels>&#65279;<?xml version="1.0" encoding="UTF-8" standalone="yes"?>
<Relationships xmlns="http://schemas.openxmlformats.org/package/2006/relationships">
  <Relationship Id="rId2" Type="http://schemas.openxmlformats.org/officeDocument/2006/relationships/slide" Target="../slides/slide44.xml" />
  <Relationship Id="rId1" Type="http://schemas.openxmlformats.org/officeDocument/2006/relationships/notesMaster" Target="../notesMasters/notesMaster1.xml" />
</Relationships>
</file>

<file path=ppt/notesSlides/_rels/notesSlide45.xml.rels>&#65279;<?xml version="1.0" encoding="UTF-8" standalone="yes"?>
<Relationships xmlns="http://schemas.openxmlformats.org/package/2006/relationships">
  <Relationship Id="rId2" Type="http://schemas.openxmlformats.org/officeDocument/2006/relationships/slide" Target="../slides/slide45.xml" />
  <Relationship Id="rId1" Type="http://schemas.openxmlformats.org/officeDocument/2006/relationships/notesMaster" Target="../notesMasters/notesMaster1.xml" />
</Relationships>
</file>

<file path=ppt/notesSlides/_rels/notesSlide46.xml.rels>&#65279;<?xml version="1.0" encoding="UTF-8" standalone="yes"?>
<Relationships xmlns="http://schemas.openxmlformats.org/package/2006/relationships">
  <Relationship Id="rId2" Type="http://schemas.openxmlformats.org/officeDocument/2006/relationships/slide" Target="../slides/slide46.xml" />
  <Relationship Id="rId1" Type="http://schemas.openxmlformats.org/officeDocument/2006/relationships/notesMaster" Target="../notesMasters/notesMaster1.xml" />
</Relationships>
</file>

<file path=ppt/notesSlides/_rels/notesSlide47.xml.rels>&#65279;<?xml version="1.0" encoding="UTF-8" standalone="yes"?>
<Relationships xmlns="http://schemas.openxmlformats.org/package/2006/relationships">
  <Relationship Id="rId2" Type="http://schemas.openxmlformats.org/officeDocument/2006/relationships/slide" Target="../slides/slide47.xml" />
  <Relationship Id="rId1" Type="http://schemas.openxmlformats.org/officeDocument/2006/relationships/notesMaster" Target="../notesMasters/notesMaster1.xml" />
</Relationships>
</file>

<file path=ppt/notesSlides/_rels/notesSlide48.xml.rels>&#65279;<?xml version="1.0" encoding="UTF-8" standalone="yes"?>
<Relationships xmlns="http://schemas.openxmlformats.org/package/2006/relationships">
  <Relationship Id="rId2" Type="http://schemas.openxmlformats.org/officeDocument/2006/relationships/slide" Target="../slides/slide48.xml" />
  <Relationship Id="rId1" Type="http://schemas.openxmlformats.org/officeDocument/2006/relationships/notesMaster" Target="../notesMasters/notesMaster1.xml" />
</Relationships>
</file>

<file path=ppt/notesSlides/_rels/notesSlide49.xml.rels>&#65279;<?xml version="1.0" encoding="UTF-8" standalone="yes"?>
<Relationships xmlns="http://schemas.openxmlformats.org/package/2006/relationships">
  <Relationship Id="rId2" Type="http://schemas.openxmlformats.org/officeDocument/2006/relationships/slide" Target="../slides/slide49.xml" />
  <Relationship Id="rId1" Type="http://schemas.openxmlformats.org/officeDocument/2006/relationships/notesMaster" Target="../notesMasters/notesMaster1.xml" />
</Relationships>
</file>

<file path=ppt/notesSlides/_rels/notesSlide5.xml.rels>&#65279;<?xml version="1.0" encoding="UTF-8" standalone="yes"?>
<Relationships xmlns="http://schemas.openxmlformats.org/package/2006/relationships">
  <Relationship Id="rId2" Type="http://schemas.openxmlformats.org/officeDocument/2006/relationships/slide" Target="../slides/slide5.xml" />
  <Relationship Id="rId1" Type="http://schemas.openxmlformats.org/officeDocument/2006/relationships/notesMaster" Target="../notesMasters/notesMaster1.xml" />
</Relationships>
</file>

<file path=ppt/notesSlides/_rels/notesSlide50.xml.rels>&#65279;<?xml version="1.0" encoding="UTF-8" standalone="yes"?>
<Relationships xmlns="http://schemas.openxmlformats.org/package/2006/relationships">
  <Relationship Id="rId2" Type="http://schemas.openxmlformats.org/officeDocument/2006/relationships/slide" Target="../slides/slide50.xml" />
  <Relationship Id="rId1" Type="http://schemas.openxmlformats.org/officeDocument/2006/relationships/notesMaster" Target="../notesMasters/notesMaster1.xml" />
</Relationships>
</file>

<file path=ppt/notesSlides/_rels/notesSlide51.xml.rels>&#65279;<?xml version="1.0" encoding="UTF-8" standalone="yes"?>
<Relationships xmlns="http://schemas.openxmlformats.org/package/2006/relationships">
  <Relationship Id="rId2" Type="http://schemas.openxmlformats.org/officeDocument/2006/relationships/slide" Target="../slides/slide51.xml" />
  <Relationship Id="rId1" Type="http://schemas.openxmlformats.org/officeDocument/2006/relationships/notesMaster" Target="../notesMasters/notesMaster1.xml" />
</Relationships>
</file>

<file path=ppt/notesSlides/_rels/notesSlide52.xml.rels>&#65279;<?xml version="1.0" encoding="UTF-8" standalone="yes"?>
<Relationships xmlns="http://schemas.openxmlformats.org/package/2006/relationships">
  <Relationship Id="rId2" Type="http://schemas.openxmlformats.org/officeDocument/2006/relationships/slide" Target="../slides/slide52.xml" />
  <Relationship Id="rId1" Type="http://schemas.openxmlformats.org/officeDocument/2006/relationships/notesMaster" Target="../notesMasters/notesMaster1.xml" />
</Relationships>
</file>

<file path=ppt/notesSlides/_rels/notesSlide6.xml.rels>&#65279;<?xml version="1.0" encoding="UTF-8" standalone="yes"?>
<Relationships xmlns="http://schemas.openxmlformats.org/package/2006/relationships">
  <Relationship Id="rId2" Type="http://schemas.openxmlformats.org/officeDocument/2006/relationships/slide" Target="../slides/slide6.xml" />
  <Relationship Id="rId1" Type="http://schemas.openxmlformats.org/officeDocument/2006/relationships/notesMaster" Target="../notesMasters/notesMaster1.xml" />
</Relationships>
</file>

<file path=ppt/notesSlides/_rels/notesSlide7.xml.rels>&#65279;<?xml version="1.0" encoding="UTF-8" standalone="yes"?>
<Relationships xmlns="http://schemas.openxmlformats.org/package/2006/relationships">
  <Relationship Id="rId2" Type="http://schemas.openxmlformats.org/officeDocument/2006/relationships/slide" Target="../slides/slide7.xml" />
  <Relationship Id="rId1" Type="http://schemas.openxmlformats.org/officeDocument/2006/relationships/notesMaster" Target="../notesMasters/notesMaster1.xml" />
</Relationships>
</file>

<file path=ppt/notesSlides/_rels/notesSlide8.xml.rels>&#65279;<?xml version="1.0" encoding="UTF-8" standalone="yes"?>
<Relationships xmlns="http://schemas.openxmlformats.org/package/2006/relationships">
  <Relationship Id="rId2" Type="http://schemas.openxmlformats.org/officeDocument/2006/relationships/slide" Target="../slides/slide8.xml" />
  <Relationship Id="rId1" Type="http://schemas.openxmlformats.org/officeDocument/2006/relationships/notesMaster" Target="../notesMasters/notesMaster1.xml" />
</Relationships>
</file>

<file path=ppt/notesSlides/_rels/notesSlide9.xml.rels>&#65279;<?xml version="1.0" encoding="UTF-8" standalone="yes"?>
<Relationships xmlns="http://schemas.openxmlformats.org/package/2006/relationships">
  <Relationship Id="rId2" Type="http://schemas.openxmlformats.org/officeDocument/2006/relationships/slide" Target="../slides/slide9.xml" />
  <Relationship Id="rId1" Type="http://schemas.openxmlformats.org/officeDocument/2006/relationships/notesMaster" Target="../notesMasters/notesMaster1.xml" />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769818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0566590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9452534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3391887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019612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9561732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algn="l" fontAlgn="auto" hangingPunct="1">
              <a:lnSpc>
                <a:spcPct val="115000"/>
              </a:lnSpc>
              <a:spcBef>
                <a:spcPts val="600"/>
              </a:spcBef>
              <a:spcAft>
                <a:spcPts val="1000"/>
              </a:spcAft>
              <a:tabLst>
                <a:tab pos="4485640" algn="l"/>
              </a:tabLst>
            </a:pPr>
            <a:endParaRPr lang="en-GB"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084095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3617822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656545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auto" hangingPunct="1"/>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0290638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hangingPunct="0">
              <a:spcAft>
                <a:spcPts val="0"/>
              </a:spcAft>
            </a:pPr>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78273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1824176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5911324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32829087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1649375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74291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257661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hangingPunct="0">
              <a:spcBef>
                <a:spcPts val="600"/>
              </a:spcBef>
              <a:spcAft>
                <a:spcPts val="600"/>
              </a:spcAft>
            </a:pPr>
            <a:endParaRPr lang="en-GB"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26461616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1167331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715153"/>
            <a:ext cx="5438140" cy="5016608"/>
          </a:xfrm>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16099189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39651103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4174718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6033126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9443005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715153"/>
            <a:ext cx="5438140" cy="5016608"/>
          </a:xfrm>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5838390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4" name="Espace réservé du numéro de diapositive 3"/>
          <p:cNvSpPr>
            <a:spLocks noGrp="1"/>
          </p:cNvSpPr>
          <p:nvPr>
            <p:ph type="sldNum" sz="quarter" idx="10"/>
          </p:nvPr>
        </p:nvSpPr>
        <p:spPr/>
        <p:txBody>
          <a:bodyPr/>
          <a:lstStyle/>
          <a:p>
            <a:endParaRPr lang="fr-FR"/>
          </a:p>
        </p:txBody>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929981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572463"/>
            <a:ext cx="5438140" cy="5354175"/>
          </a:xfrm>
        </p:spPr>
        <p:txBody>
          <a:bodyPr/>
          <a:lstStyle/>
          <a:p>
            <a:pPr algn="just"/>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4039439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715153"/>
            <a:ext cx="5438140" cy="4703924"/>
          </a:xfrm>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8502657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18092695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3278977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715154"/>
            <a:ext cx="5438140" cy="4938437"/>
          </a:xfrm>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600" y="5119661"/>
            <a:ext cx="3782854" cy="4533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370762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algn="just"/>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3295665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543194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13130326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4" name="Espace réservé du numéro de diapositive 3"/>
          <p:cNvSpPr>
            <a:spLocks noGrp="1"/>
          </p:cNvSpPr>
          <p:nvPr>
            <p:ph type="sldNum" sz="quarter" idx="10"/>
          </p:nvPr>
        </p:nvSpPr>
        <p:spPr/>
        <p:txBody>
          <a:bodyPr/>
          <a:lstStyle/>
          <a:p>
            <a:endParaRPr lang="fr-FR"/>
          </a:p>
        </p:txBody>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4248684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6352240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algn="just"/>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7972337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lgn="just">
              <a:buFont typeface="Arial" pitchFamily="34" charset="0"/>
              <a:buNone/>
            </a:pPr>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18887601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64719515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8307734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9828920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7700946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2981170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algn="just"/>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2037375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2805431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a:xfrm>
            <a:off x="679768" y="4572463"/>
            <a:ext cx="5438140" cy="5354175"/>
          </a:xfrm>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dirty="0"/>
          </a:p>
        </p:txBody>
      </p:sp>
    </p:spTree>
    <p:extLst>
      <p:ext uri="{BB962C8B-B14F-4D97-AF65-F5344CB8AC3E}">
        <p14:creationId xmlns:p14="http://schemas.microsoft.com/office/powerpoint/2010/main" val="27855034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9966082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161832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3061753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fr-FR" dirty="0"/>
          </a:p>
        </p:txBody>
      </p:sp>
      <p:sp>
        <p:nvSpPr>
          <p:cNvPr id="4" name="Slide Number Placeholder 3"/>
          <p:cNvSpPr>
            <a:spLocks noGrp="1"/>
          </p:cNvSpPr>
          <p:nvPr>
            <p:ph type="sldNum" sz="quarter" idx="10"/>
          </p:nvPr>
        </p:nvSpPr>
        <p:spPr/>
        <p:txBody>
          <a:bodyPr/>
          <a:lstStyle/>
          <a:p>
            <a:endParaRPr lang="en-GB"/>
          </a:p>
        </p:txBody>
      </p:sp>
    </p:spTree>
    <p:extLst>
      <p:ext uri="{BB962C8B-B14F-4D97-AF65-F5344CB8AC3E}">
        <p14:creationId xmlns:p14="http://schemas.microsoft.com/office/powerpoint/2010/main" val="4093386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0274961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endParaRPr lang="fr-FR"/>
          </a:p>
        </p:txBody>
      </p:sp>
    </p:spTree>
    <p:extLst>
      <p:ext uri="{BB962C8B-B14F-4D97-AF65-F5344CB8AC3E}">
        <p14:creationId xmlns:p14="http://schemas.microsoft.com/office/powerpoint/2010/main" val="367021928"/>
      </p:ext>
    </p:extLst>
  </p:cSld>
  <p:clrMapOvr>
    <a:masterClrMapping/>
  </p:clrMapOvr>
</p:notes>
</file>

<file path=ppt/slideLayouts/_rels/slideLayout1.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10.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11.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2.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3.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4.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5.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6.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7.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8.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_rels/slideLayout9.xml.rels>&#65279;<?xml version="1.0" encoding="UTF-8" standalone="yes"?>
<Relationships xmlns="http://schemas.openxmlformats.org/package/2006/relationships">
  <Relationship Id="rId1" Type="http://schemas.openxmlformats.org/officeDocument/2006/relationships/slideMaster" Target="../slideMasters/slideMaster1.xml" />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818540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764695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3957018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3139059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283955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B4D25430-FA46-4879-B6AA-21BC63717870}" type="datetimeFigureOut">
              <a:rPr lang="fr-FR" smtClean="0"/>
              <a:t>17/02/2015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2408173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B4D25430-FA46-4879-B6AA-21BC63717870}" type="datetimeFigureOut">
              <a:rPr lang="fr-FR" smtClean="0"/>
              <a:t>17/02/2015</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2202386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B4D25430-FA46-4879-B6AA-21BC63717870}" type="datetimeFigureOut">
              <a:rPr lang="fr-FR" smtClean="0"/>
              <a:t>17/02/2015</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4285913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4D25430-FA46-4879-B6AA-21BC63717870}" type="datetimeFigureOut">
              <a:rPr lang="fr-FR" smtClean="0"/>
              <a:t>17/02/2015</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186990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B4D25430-FA46-4879-B6AA-21BC63717870}" type="datetimeFigureOut">
              <a:rPr lang="fr-FR" smtClean="0"/>
              <a:t>17/02/2015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1372984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B4D25430-FA46-4879-B6AA-21BC63717870}" type="datetimeFigureOut">
              <a:rPr lang="fr-FR" smtClean="0"/>
              <a:t>17/02/2015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E5D2E73-4C43-4FC2-8E93-346DB8426E70}" type="slidenum">
              <a:rPr lang="fr-FR" smtClean="0"/>
              <a:t>‹#›</a:t>
            </a:fld>
            <a:endParaRPr lang="fr-FR"/>
          </a:p>
        </p:txBody>
      </p:sp>
    </p:spTree>
    <p:extLst>
      <p:ext uri="{BB962C8B-B14F-4D97-AF65-F5344CB8AC3E}">
        <p14:creationId xmlns:p14="http://schemas.microsoft.com/office/powerpoint/2010/main" val="3239665219"/>
      </p:ext>
    </p:extLst>
  </p:cSld>
  <p:clrMapOvr>
    <a:masterClrMapping/>
  </p:clrMapOvr>
</p:sldLayout>
</file>

<file path=ppt/slideMasters/_rels/slideMaster1.xml.rels>&#65279;<?xml version="1.0" encoding="UTF-8" standalone="yes"?>
<Relationships xmlns="http://schemas.openxmlformats.org/package/2006/relationships">
  <Relationship Id="rId8" Type="http://schemas.openxmlformats.org/officeDocument/2006/relationships/slideLayout" Target="../slideLayouts/slideLayout8.xml" />
  <Relationship Id="rId3" Type="http://schemas.openxmlformats.org/officeDocument/2006/relationships/slideLayout" Target="../slideLayouts/slideLayout3.xml" />
  <Relationship Id="rId7" Type="http://schemas.openxmlformats.org/officeDocument/2006/relationships/slideLayout" Target="../slideLayouts/slideLayout7.xml" />
  <Relationship Id="rId12" Type="http://schemas.openxmlformats.org/officeDocument/2006/relationships/theme" Target="../theme/theme1.xml" />
  <Relationship Id="rId2" Type="http://schemas.openxmlformats.org/officeDocument/2006/relationships/slideLayout" Target="../slideLayouts/slideLayout2.xml" />
  <Relationship Id="rId1" Type="http://schemas.openxmlformats.org/officeDocument/2006/relationships/slideLayout" Target="../slideLayouts/slideLayout1.xml" />
  <Relationship Id="rId6" Type="http://schemas.openxmlformats.org/officeDocument/2006/relationships/slideLayout" Target="../slideLayouts/slideLayout6.xml" />
  <Relationship Id="rId11" Type="http://schemas.openxmlformats.org/officeDocument/2006/relationships/slideLayout" Target="../slideLayouts/slideLayout11.xml" />
  <Relationship Id="rId5" Type="http://schemas.openxmlformats.org/officeDocument/2006/relationships/slideLayout" Target="../slideLayouts/slideLayout5.xml" />
  <Relationship Id="rId10" Type="http://schemas.openxmlformats.org/officeDocument/2006/relationships/slideLayout" Target="../slideLayouts/slideLayout10.xml" />
  <Relationship Id="rId4" Type="http://schemas.openxmlformats.org/officeDocument/2006/relationships/slideLayout" Target="../slideLayouts/slideLayout4.xml" />
  <Relationship Id="rId9" Type="http://schemas.openxmlformats.org/officeDocument/2006/relationships/slideLayout" Target="../slideLayouts/slideLayout9.xml" />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D25430-FA46-4879-B6AA-21BC63717870}" type="datetimeFigureOut">
              <a:rPr lang="fr-FR" smtClean="0"/>
              <a:t>17/02/2015</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5D2E73-4C43-4FC2-8E93-346DB8426E70}" type="slidenum">
              <a:rPr lang="fr-FR" smtClean="0"/>
              <a:t>‹#›</a:t>
            </a:fld>
            <a:endParaRPr lang="fr-FR"/>
          </a:p>
        </p:txBody>
      </p:sp>
    </p:spTree>
    <p:extLst>
      <p:ext uri="{BB962C8B-B14F-4D97-AF65-F5344CB8AC3E}">
        <p14:creationId xmlns:p14="http://schemas.microsoft.com/office/powerpoint/2010/main" val="31036466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 standalone="yes"?>
<Relationships xmlns="http://schemas.openxmlformats.org/package/2006/relationships">
  <Relationship Id="rId3" Type="http://schemas.openxmlformats.org/officeDocument/2006/relationships/image" Target="../media/image1.png" />
  <Relationship Id="rId2" Type="http://schemas.openxmlformats.org/officeDocument/2006/relationships/notesSlide" Target="../notesSlides/notesSlide1.xml" />
  <Relationship Id="rId1" Type="http://schemas.openxmlformats.org/officeDocument/2006/relationships/slideLayout" Target="../slideLayouts/slideLayout1.xml" />
  <Relationship Id="rId4" Type="http://schemas.openxmlformats.org/officeDocument/2006/relationships/image" Target="../media/image2.png" />
</Relationships>
</file>

<file path=ppt/slides/_rels/slide10.xml.rels>&#65279;<?xml version="1.0" encoding="UTF-8" standalone="yes"?>
<Relationships xmlns="http://schemas.openxmlformats.org/package/2006/relationships">
  <Relationship Id="rId2" Type="http://schemas.openxmlformats.org/officeDocument/2006/relationships/notesSlide" Target="../notesSlides/notesSlide10.xml" />
  <Relationship Id="rId1" Type="http://schemas.openxmlformats.org/officeDocument/2006/relationships/slideLayout" Target="../slideLayouts/slideLayout2.xml" />
</Relationships>
</file>

<file path=ppt/slides/_rels/slide11.xml.rels>&#65279;<?xml version="1.0" encoding="UTF-8" standalone="yes"?>
<Relationships xmlns="http://schemas.openxmlformats.org/package/2006/relationships">
  <Relationship Id="rId3" Type="http://schemas.openxmlformats.org/officeDocument/2006/relationships/image" Target="../media/image4.emf" />
  <Relationship Id="rId2" Type="http://schemas.openxmlformats.org/officeDocument/2006/relationships/notesSlide" Target="../notesSlides/notesSlide11.xml" />
  <Relationship Id="rId1" Type="http://schemas.openxmlformats.org/officeDocument/2006/relationships/slideLayout" Target="../slideLayouts/slideLayout2.xml" />
</Relationships>
</file>

<file path=ppt/slides/_rels/slide12.xml.rels>&#65279;<?xml version="1.0" encoding="UTF-8" standalone="yes"?>
<Relationships xmlns="http://schemas.openxmlformats.org/package/2006/relationships">
  <Relationship Id="rId3" Type="http://schemas.openxmlformats.org/officeDocument/2006/relationships/image" Target="../media/image5.emf" />
  <Relationship Id="rId2" Type="http://schemas.openxmlformats.org/officeDocument/2006/relationships/notesSlide" Target="../notesSlides/notesSlide12.xml" />
  <Relationship Id="rId1" Type="http://schemas.openxmlformats.org/officeDocument/2006/relationships/slideLayout" Target="../slideLayouts/slideLayout2.xml" />
</Relationships>
</file>

<file path=ppt/slides/_rels/slide13.xml.rels>&#65279;<?xml version="1.0" encoding="UTF-8" standalone="yes"?>
<Relationships xmlns="http://schemas.openxmlformats.org/package/2006/relationships">
  <Relationship Id="rId3" Type="http://schemas.openxmlformats.org/officeDocument/2006/relationships/image" Target="../media/image6.emf" />
  <Relationship Id="rId2" Type="http://schemas.openxmlformats.org/officeDocument/2006/relationships/notesSlide" Target="../notesSlides/notesSlide13.xml" />
  <Relationship Id="rId1" Type="http://schemas.openxmlformats.org/officeDocument/2006/relationships/slideLayout" Target="../slideLayouts/slideLayout2.xml" />
</Relationships>
</file>

<file path=ppt/slides/_rels/slide14.xml.rels>&#65279;<?xml version="1.0" encoding="UTF-8" standalone="yes"?>
<Relationships xmlns="http://schemas.openxmlformats.org/package/2006/relationships">
  <Relationship Id="rId3" Type="http://schemas.openxmlformats.org/officeDocument/2006/relationships/image" Target="../media/image7.jpeg" />
  <Relationship Id="rId2" Type="http://schemas.openxmlformats.org/officeDocument/2006/relationships/notesSlide" Target="../notesSlides/notesSlide14.xml" />
  <Relationship Id="rId1" Type="http://schemas.openxmlformats.org/officeDocument/2006/relationships/slideLayout" Target="../slideLayouts/slideLayout2.xml" />
</Relationships>
</file>

<file path=ppt/slides/_rels/slide15.xml.rels>&#65279;<?xml version="1.0" encoding="UTF-8" standalone="yes"?>
<Relationships xmlns="http://schemas.openxmlformats.org/package/2006/relationships">
  <Relationship Id="rId3" Type="http://schemas.openxmlformats.org/officeDocument/2006/relationships/image" Target="../media/image8.jpeg" />
  <Relationship Id="rId2" Type="http://schemas.openxmlformats.org/officeDocument/2006/relationships/notesSlide" Target="../notesSlides/notesSlide15.xml" />
  <Relationship Id="rId1" Type="http://schemas.openxmlformats.org/officeDocument/2006/relationships/slideLayout" Target="../slideLayouts/slideLayout2.xml" />
</Relationships>
</file>

<file path=ppt/slides/_rels/slide16.xml.rels>&#65279;<?xml version="1.0" encoding="UTF-8" standalone="yes"?>
<Relationships xmlns="http://schemas.openxmlformats.org/package/2006/relationships">
  <Relationship Id="rId2" Type="http://schemas.openxmlformats.org/officeDocument/2006/relationships/notesSlide" Target="../notesSlides/notesSlide16.xml" />
  <Relationship Id="rId1" Type="http://schemas.openxmlformats.org/officeDocument/2006/relationships/slideLayout" Target="../slideLayouts/slideLayout2.xml" />
</Relationships>
</file>

<file path=ppt/slides/_rels/slide17.xml.rels>&#65279;<?xml version="1.0" encoding="UTF-8" standalone="yes"?>
<Relationships xmlns="http://schemas.openxmlformats.org/package/2006/relationships">
  <Relationship Id="rId2" Type="http://schemas.openxmlformats.org/officeDocument/2006/relationships/notesSlide" Target="../notesSlides/notesSlide17.xml" />
  <Relationship Id="rId1" Type="http://schemas.openxmlformats.org/officeDocument/2006/relationships/slideLayout" Target="../slideLayouts/slideLayout2.xml" />
</Relationships>
</file>

<file path=ppt/slides/_rels/slide18.xml.rels>&#65279;<?xml version="1.0" encoding="UTF-8" standalone="yes"?>
<Relationships xmlns="http://schemas.openxmlformats.org/package/2006/relationships">
  <Relationship Id="rId2" Type="http://schemas.openxmlformats.org/officeDocument/2006/relationships/notesSlide" Target="../notesSlides/notesSlide18.xml" />
  <Relationship Id="rId1" Type="http://schemas.openxmlformats.org/officeDocument/2006/relationships/slideLayout" Target="../slideLayouts/slideLayout2.xml" />
</Relationships>
</file>

<file path=ppt/slides/_rels/slide19.xml.rels>&#65279;<?xml version="1.0" encoding="UTF-8" standalone="yes"?>
<Relationships xmlns="http://schemas.openxmlformats.org/package/2006/relationships">
  <Relationship Id="rId2" Type="http://schemas.openxmlformats.org/officeDocument/2006/relationships/notesSlide" Target="../notesSlides/notesSlide19.xml" />
  <Relationship Id="rId1" Type="http://schemas.openxmlformats.org/officeDocument/2006/relationships/slideLayout" Target="../slideLayouts/slideLayout2.xml" />
</Relationships>
</file>

<file path=ppt/slides/_rels/slide2.xml.rels>&#65279;<?xml version="1.0" encoding="UTF-8" standalone="yes"?>
<Relationships xmlns="http://schemas.openxmlformats.org/package/2006/relationships">
  <Relationship Id="rId2" Type="http://schemas.openxmlformats.org/officeDocument/2006/relationships/notesSlide" Target="../notesSlides/notesSlide2.xml" />
  <Relationship Id="rId1" Type="http://schemas.openxmlformats.org/officeDocument/2006/relationships/slideLayout" Target="../slideLayouts/slideLayout2.xml" />
</Relationships>
</file>

<file path=ppt/slides/_rels/slide20.xml.rels>&#65279;<?xml version="1.0" encoding="UTF-8" standalone="yes"?>
<Relationships xmlns="http://schemas.openxmlformats.org/package/2006/relationships">
  <Relationship Id="rId2" Type="http://schemas.openxmlformats.org/officeDocument/2006/relationships/notesSlide" Target="../notesSlides/notesSlide20.xml" />
  <Relationship Id="rId1" Type="http://schemas.openxmlformats.org/officeDocument/2006/relationships/slideLayout" Target="../slideLayouts/slideLayout2.xml" />
</Relationships>
</file>

<file path=ppt/slides/_rels/slide21.xml.rels>&#65279;<?xml version="1.0" encoding="UTF-8" standalone="yes"?>
<Relationships xmlns="http://schemas.openxmlformats.org/package/2006/relationships">
  <Relationship Id="rId3" Type="http://schemas.openxmlformats.org/officeDocument/2006/relationships/image" Target="../media/image9.jpeg" />
  <Relationship Id="rId2" Type="http://schemas.openxmlformats.org/officeDocument/2006/relationships/notesSlide" Target="../notesSlides/notesSlide21.xml" />
  <Relationship Id="rId1" Type="http://schemas.openxmlformats.org/officeDocument/2006/relationships/slideLayout" Target="../slideLayouts/slideLayout2.xml" />
</Relationships>
</file>

<file path=ppt/slides/_rels/slide22.xml.rels>&#65279;<?xml version="1.0" encoding="UTF-8" standalone="yes"?>
<Relationships xmlns="http://schemas.openxmlformats.org/package/2006/relationships">
  <Relationship Id="rId3" Type="http://schemas.openxmlformats.org/officeDocument/2006/relationships/image" Target="../media/image10.png" />
  <Relationship Id="rId2" Type="http://schemas.openxmlformats.org/officeDocument/2006/relationships/notesSlide" Target="../notesSlides/notesSlide22.xml" />
  <Relationship Id="rId1" Type="http://schemas.openxmlformats.org/officeDocument/2006/relationships/slideLayout" Target="../slideLayouts/slideLayout2.xml" />
</Relationships>
</file>

<file path=ppt/slides/_rels/slide23.xml.rels>&#65279;<?xml version="1.0" encoding="UTF-8" standalone="yes"?>
<Relationships xmlns="http://schemas.openxmlformats.org/package/2006/relationships">
  <Relationship Id="rId2" Type="http://schemas.openxmlformats.org/officeDocument/2006/relationships/notesSlide" Target="../notesSlides/notesSlide23.xml" />
  <Relationship Id="rId1" Type="http://schemas.openxmlformats.org/officeDocument/2006/relationships/slideLayout" Target="../slideLayouts/slideLayout2.xml" />
</Relationships>
</file>

<file path=ppt/slides/_rels/slide24.xml.rels>&#65279;<?xml version="1.0" encoding="UTF-8" standalone="yes"?>
<Relationships xmlns="http://schemas.openxmlformats.org/package/2006/relationships">
  <Relationship Id="rId2" Type="http://schemas.openxmlformats.org/officeDocument/2006/relationships/notesSlide" Target="../notesSlides/notesSlide24.xml" />
  <Relationship Id="rId1" Type="http://schemas.openxmlformats.org/officeDocument/2006/relationships/slideLayout" Target="../slideLayouts/slideLayout2.xml" />
</Relationships>
</file>

<file path=ppt/slides/_rels/slide25.xml.rels>&#65279;<?xml version="1.0" encoding="UTF-8" standalone="yes"?>
<Relationships xmlns="http://schemas.openxmlformats.org/package/2006/relationships">
  <Relationship Id="rId2" Type="http://schemas.openxmlformats.org/officeDocument/2006/relationships/notesSlide" Target="../notesSlides/notesSlide25.xml" />
  <Relationship Id="rId1" Type="http://schemas.openxmlformats.org/officeDocument/2006/relationships/slideLayout" Target="../slideLayouts/slideLayout2.xml" />
</Relationships>
</file>

<file path=ppt/slides/_rels/slide26.xml.rels>&#65279;<?xml version="1.0" encoding="UTF-8" standalone="yes"?>
<Relationships xmlns="http://schemas.openxmlformats.org/package/2006/relationships">
  <Relationship Id="rId2" Type="http://schemas.openxmlformats.org/officeDocument/2006/relationships/notesSlide" Target="../notesSlides/notesSlide26.xml" />
  <Relationship Id="rId1" Type="http://schemas.openxmlformats.org/officeDocument/2006/relationships/slideLayout" Target="../slideLayouts/slideLayout2.xml" />
</Relationships>
</file>

<file path=ppt/slides/_rels/slide27.xml.rels>&#65279;<?xml version="1.0" encoding="UTF-8" standalone="yes"?>
<Relationships xmlns="http://schemas.openxmlformats.org/package/2006/relationships">
  <Relationship Id="rId2" Type="http://schemas.openxmlformats.org/officeDocument/2006/relationships/notesSlide" Target="../notesSlides/notesSlide27.xml" />
  <Relationship Id="rId1" Type="http://schemas.openxmlformats.org/officeDocument/2006/relationships/slideLayout" Target="../slideLayouts/slideLayout2.xml" />
</Relationships>
</file>

<file path=ppt/slides/_rels/slide28.xml.rels>&#65279;<?xml version="1.0" encoding="UTF-8" standalone="yes"?>
<Relationships xmlns="http://schemas.openxmlformats.org/package/2006/relationships">
  <Relationship Id="rId3" Type="http://schemas.openxmlformats.org/officeDocument/2006/relationships/image" Target="../media/image11.png" />
  <Relationship Id="rId2" Type="http://schemas.openxmlformats.org/officeDocument/2006/relationships/notesSlide" Target="../notesSlides/notesSlide28.xml" />
  <Relationship Id="rId1" Type="http://schemas.openxmlformats.org/officeDocument/2006/relationships/slideLayout" Target="../slideLayouts/slideLayout2.xml" />
</Relationships>
</file>

<file path=ppt/slides/_rels/slide29.xml.rels>&#65279;<?xml version="1.0" encoding="UTF-8" standalone="yes"?>
<Relationships xmlns="http://schemas.openxmlformats.org/package/2006/relationships">
  <Relationship Id="rId3" Type="http://schemas.openxmlformats.org/officeDocument/2006/relationships/image" Target="../media/image12.png" />
  <Relationship Id="rId2" Type="http://schemas.openxmlformats.org/officeDocument/2006/relationships/notesSlide" Target="../notesSlides/notesSlide29.xml" />
  <Relationship Id="rId1" Type="http://schemas.openxmlformats.org/officeDocument/2006/relationships/slideLayout" Target="../slideLayouts/slideLayout2.xml" />
  <Relationship Id="rId4" Type="http://schemas.openxmlformats.org/officeDocument/2006/relationships/image" Target="../media/image13.png" />
</Relationships>
</file>

<file path=ppt/slides/_rels/slide3.xml.rels>&#65279;<?xml version="1.0" encoding="UTF-8" standalone="yes"?>
<Relationships xmlns="http://schemas.openxmlformats.org/package/2006/relationships">
  <Relationship Id="rId2" Type="http://schemas.openxmlformats.org/officeDocument/2006/relationships/notesSlide" Target="../notesSlides/notesSlide3.xml" />
  <Relationship Id="rId1" Type="http://schemas.openxmlformats.org/officeDocument/2006/relationships/slideLayout" Target="../slideLayouts/slideLayout2.xml" />
</Relationships>
</file>

<file path=ppt/slides/_rels/slide30.xml.rels>&#65279;<?xml version="1.0" encoding="UTF-8" standalone="yes"?>
<Relationships xmlns="http://schemas.openxmlformats.org/package/2006/relationships">
  <Relationship Id="rId3" Type="http://schemas.openxmlformats.org/officeDocument/2006/relationships/image" Target="../media/image14.png" />
  <Relationship Id="rId2" Type="http://schemas.openxmlformats.org/officeDocument/2006/relationships/notesSlide" Target="../notesSlides/notesSlide30.xml" />
  <Relationship Id="rId1" Type="http://schemas.openxmlformats.org/officeDocument/2006/relationships/slideLayout" Target="../slideLayouts/slideLayout2.xml" />
</Relationships>
</file>

<file path=ppt/slides/_rels/slide31.xml.rels>&#65279;<?xml version="1.0" encoding="UTF-8" standalone="yes"?>
<Relationships xmlns="http://schemas.openxmlformats.org/package/2006/relationships">
  <Relationship Id="rId2" Type="http://schemas.openxmlformats.org/officeDocument/2006/relationships/notesSlide" Target="../notesSlides/notesSlide31.xml" />
  <Relationship Id="rId1" Type="http://schemas.openxmlformats.org/officeDocument/2006/relationships/slideLayout" Target="../slideLayouts/slideLayout2.xml" />
</Relationships>
</file>

<file path=ppt/slides/_rels/slide32.xml.rels>&#65279;<?xml version="1.0" encoding="UTF-8" standalone="yes"?>
<Relationships xmlns="http://schemas.openxmlformats.org/package/2006/relationships">
  <Relationship Id="rId2" Type="http://schemas.openxmlformats.org/officeDocument/2006/relationships/notesSlide" Target="../notesSlides/notesSlide32.xml" />
  <Relationship Id="rId1" Type="http://schemas.openxmlformats.org/officeDocument/2006/relationships/slideLayout" Target="../slideLayouts/slideLayout2.xml" />
</Relationships>
</file>

<file path=ppt/slides/_rels/slide33.xml.rels>&#65279;<?xml version="1.0" encoding="UTF-8" standalone="yes"?>
<Relationships xmlns="http://schemas.openxmlformats.org/package/2006/relationships">
  <Relationship Id="rId3" Type="http://schemas.openxmlformats.org/officeDocument/2006/relationships/image" Target="../media/image15.png" />
  <Relationship Id="rId2" Type="http://schemas.openxmlformats.org/officeDocument/2006/relationships/notesSlide" Target="../notesSlides/notesSlide33.xml" />
  <Relationship Id="rId1" Type="http://schemas.openxmlformats.org/officeDocument/2006/relationships/slideLayout" Target="../slideLayouts/slideLayout2.xml" />
</Relationships>
</file>

<file path=ppt/slides/_rels/slide34.xml.rels>&#65279;<?xml version="1.0" encoding="UTF-8" standalone="yes"?>
<Relationships xmlns="http://schemas.openxmlformats.org/package/2006/relationships">
  <Relationship Id="rId2" Type="http://schemas.openxmlformats.org/officeDocument/2006/relationships/notesSlide" Target="../notesSlides/notesSlide34.xml" />
  <Relationship Id="rId1" Type="http://schemas.openxmlformats.org/officeDocument/2006/relationships/slideLayout" Target="../slideLayouts/slideLayout2.xml" />
</Relationships>
</file>

<file path=ppt/slides/_rels/slide35.xml.rels>&#65279;<?xml version="1.0" encoding="UTF-8" standalone="yes"?>
<Relationships xmlns="http://schemas.openxmlformats.org/package/2006/relationships">
  <Relationship Id="rId2" Type="http://schemas.openxmlformats.org/officeDocument/2006/relationships/notesSlide" Target="../notesSlides/notesSlide35.xml" />
  <Relationship Id="rId1" Type="http://schemas.openxmlformats.org/officeDocument/2006/relationships/slideLayout" Target="../slideLayouts/slideLayout2.xml" />
</Relationships>
</file>

<file path=ppt/slides/_rels/slide36.xml.rels>&#65279;<?xml version="1.0" encoding="UTF-8" standalone="yes"?>
<Relationships xmlns="http://schemas.openxmlformats.org/package/2006/relationships">
  <Relationship Id="rId3" Type="http://schemas.openxmlformats.org/officeDocument/2006/relationships/image" Target="../media/image16.jpeg" />
  <Relationship Id="rId2" Type="http://schemas.openxmlformats.org/officeDocument/2006/relationships/notesSlide" Target="../notesSlides/notesSlide36.xml" />
  <Relationship Id="rId1" Type="http://schemas.openxmlformats.org/officeDocument/2006/relationships/slideLayout" Target="../slideLayouts/slideLayout2.xml" />
</Relationships>
</file>

<file path=ppt/slides/_rels/slide37.xml.rels>&#65279;<?xml version="1.0" encoding="UTF-8" standalone="yes"?>
<Relationships xmlns="http://schemas.openxmlformats.org/package/2006/relationships">
  <Relationship Id="rId3" Type="http://schemas.openxmlformats.org/officeDocument/2006/relationships/image" Target="../media/image17.png" />
  <Relationship Id="rId2" Type="http://schemas.openxmlformats.org/officeDocument/2006/relationships/notesSlide" Target="../notesSlides/notesSlide37.xml" />
  <Relationship Id="rId1" Type="http://schemas.openxmlformats.org/officeDocument/2006/relationships/slideLayout" Target="../slideLayouts/slideLayout2.xml" />
</Relationships>
</file>

<file path=ppt/slides/_rels/slide38.xml.rels>&#65279;<?xml version="1.0" encoding="UTF-8" standalone="yes"?>
<Relationships xmlns="http://schemas.openxmlformats.org/package/2006/relationships">
  <Relationship Id="rId2" Type="http://schemas.openxmlformats.org/officeDocument/2006/relationships/notesSlide" Target="../notesSlides/notesSlide38.xml" />
  <Relationship Id="rId1" Type="http://schemas.openxmlformats.org/officeDocument/2006/relationships/slideLayout" Target="../slideLayouts/slideLayout2.xml" />
</Relationships>
</file>

<file path=ppt/slides/_rels/slide39.xml.rels>&#65279;<?xml version="1.0" encoding="UTF-8" standalone="yes"?>
<Relationships xmlns="http://schemas.openxmlformats.org/package/2006/relationships">
  <Relationship Id="rId3" Type="http://schemas.openxmlformats.org/officeDocument/2006/relationships/image" Target="../media/image19.png" />
  <Relationship Id="rId2" Type="http://schemas.openxmlformats.org/officeDocument/2006/relationships/notesSlide" Target="../notesSlides/notesSlide39.xml" />
  <Relationship Id="rId1" Type="http://schemas.openxmlformats.org/officeDocument/2006/relationships/slideLayout" Target="../slideLayouts/slideLayout2.xml" />
</Relationships>
</file>

<file path=ppt/slides/_rels/slide4.xml.rels>&#65279;<?xml version="1.0" encoding="UTF-8" standalone="yes"?>
<Relationships xmlns="http://schemas.openxmlformats.org/package/2006/relationships">
  <Relationship Id="rId2" Type="http://schemas.openxmlformats.org/officeDocument/2006/relationships/notesSlide" Target="../notesSlides/notesSlide4.xml" />
  <Relationship Id="rId1" Type="http://schemas.openxmlformats.org/officeDocument/2006/relationships/slideLayout" Target="../slideLayouts/slideLayout2.xml" />
</Relationships>
</file>

<file path=ppt/slides/_rels/slide40.xml.rels>&#65279;<?xml version="1.0" encoding="UTF-8" standalone="yes"?>
<Relationships xmlns="http://schemas.openxmlformats.org/package/2006/relationships">
  <Relationship Id="rId3" Type="http://schemas.openxmlformats.org/officeDocument/2006/relationships/image" Target="../media/image20.png" />
  <Relationship Id="rId2" Type="http://schemas.openxmlformats.org/officeDocument/2006/relationships/notesSlide" Target="../notesSlides/notesSlide40.xml" />
  <Relationship Id="rId1" Type="http://schemas.openxmlformats.org/officeDocument/2006/relationships/slideLayout" Target="../slideLayouts/slideLayout2.xml" />
</Relationships>
</file>

<file path=ppt/slides/_rels/slide41.xml.rels>&#65279;<?xml version="1.0" encoding="UTF-8" standalone="yes"?>
<Relationships xmlns="http://schemas.openxmlformats.org/package/2006/relationships">
  <Relationship Id="rId2" Type="http://schemas.openxmlformats.org/officeDocument/2006/relationships/notesSlide" Target="../notesSlides/notesSlide41.xml" />
  <Relationship Id="rId1" Type="http://schemas.openxmlformats.org/officeDocument/2006/relationships/slideLayout" Target="../slideLayouts/slideLayout2.xml" />
</Relationships>
</file>

<file path=ppt/slides/_rels/slide42.xml.rels>&#65279;<?xml version="1.0" encoding="UTF-8" standalone="yes"?>
<Relationships xmlns="http://schemas.openxmlformats.org/package/2006/relationships">
  <Relationship Id="rId3" Type="http://schemas.openxmlformats.org/officeDocument/2006/relationships/image" Target="../media/image21.png" />
  <Relationship Id="rId2" Type="http://schemas.openxmlformats.org/officeDocument/2006/relationships/notesSlide" Target="../notesSlides/notesSlide42.xml" />
  <Relationship Id="rId1" Type="http://schemas.openxmlformats.org/officeDocument/2006/relationships/slideLayout" Target="../slideLayouts/slideLayout2.xml" />
  <Relationship Id="rId4" Type="http://schemas.openxmlformats.org/officeDocument/2006/relationships/image" Target="../media/image22.png" />
</Relationships>
</file>

<file path=ppt/slides/_rels/slide43.xml.rels>&#65279;<?xml version="1.0" encoding="UTF-8" standalone="yes"?>
<Relationships xmlns="http://schemas.openxmlformats.org/package/2006/relationships">
  <Relationship Id="rId3" Type="http://schemas.openxmlformats.org/officeDocument/2006/relationships/image" Target="../media/image23.png" />
  <Relationship Id="rId2" Type="http://schemas.openxmlformats.org/officeDocument/2006/relationships/notesSlide" Target="../notesSlides/notesSlide43.xml" />
  <Relationship Id="rId1" Type="http://schemas.openxmlformats.org/officeDocument/2006/relationships/slideLayout" Target="../slideLayouts/slideLayout2.xml" />
</Relationships>
</file>

<file path=ppt/slides/_rels/slide44.xml.rels>&#65279;<?xml version="1.0" encoding="UTF-8" standalone="yes"?>
<Relationships xmlns="http://schemas.openxmlformats.org/package/2006/relationships">
  <Relationship Id="rId2" Type="http://schemas.openxmlformats.org/officeDocument/2006/relationships/notesSlide" Target="../notesSlides/notesSlide44.xml" />
  <Relationship Id="rId1" Type="http://schemas.openxmlformats.org/officeDocument/2006/relationships/slideLayout" Target="../slideLayouts/slideLayout2.xml" />
</Relationships>
</file>

<file path=ppt/slides/_rels/slide45.xml.rels>&#65279;<?xml version="1.0" encoding="UTF-8" standalone="yes"?>
<Relationships xmlns="http://schemas.openxmlformats.org/package/2006/relationships">
  <Relationship Id="rId2" Type="http://schemas.openxmlformats.org/officeDocument/2006/relationships/notesSlide" Target="../notesSlides/notesSlide45.xml" />
  <Relationship Id="rId1" Type="http://schemas.openxmlformats.org/officeDocument/2006/relationships/slideLayout" Target="../slideLayouts/slideLayout2.xml" />
</Relationships>
</file>

<file path=ppt/slides/_rels/slide46.xml.rels>&#65279;<?xml version="1.0" encoding="UTF-8" standalone="yes"?>
<Relationships xmlns="http://schemas.openxmlformats.org/package/2006/relationships">
  <Relationship Id="rId2" Type="http://schemas.openxmlformats.org/officeDocument/2006/relationships/notesSlide" Target="../notesSlides/notesSlide46.xml" />
  <Relationship Id="rId1" Type="http://schemas.openxmlformats.org/officeDocument/2006/relationships/slideLayout" Target="../slideLayouts/slideLayout2.xml" />
</Relationships>
</file>

<file path=ppt/slides/_rels/slide47.xml.rels>&#65279;<?xml version="1.0" encoding="UTF-8" standalone="yes"?>
<Relationships xmlns="http://schemas.openxmlformats.org/package/2006/relationships">
  <Relationship Id="rId3" Type="http://schemas.openxmlformats.org/officeDocument/2006/relationships/image" Target="../media/image24.png" />
  <Relationship Id="rId2" Type="http://schemas.openxmlformats.org/officeDocument/2006/relationships/notesSlide" Target="../notesSlides/notesSlide47.xml" />
  <Relationship Id="rId1" Type="http://schemas.openxmlformats.org/officeDocument/2006/relationships/slideLayout" Target="../slideLayouts/slideLayout2.xml" />
</Relationships>
</file>

<file path=ppt/slides/_rels/slide48.xml.rels>&#65279;<?xml version="1.0" encoding="UTF-8" standalone="yes"?>
<Relationships xmlns="http://schemas.openxmlformats.org/package/2006/relationships">
  <Relationship Id="rId3" Type="http://schemas.openxmlformats.org/officeDocument/2006/relationships/image" Target="../media/image25.png" />
  <Relationship Id="rId2" Type="http://schemas.openxmlformats.org/officeDocument/2006/relationships/notesSlide" Target="../notesSlides/notesSlide48.xml" />
  <Relationship Id="rId1" Type="http://schemas.openxmlformats.org/officeDocument/2006/relationships/slideLayout" Target="../slideLayouts/slideLayout2.xml" />
</Relationships>
</file>

<file path=ppt/slides/_rels/slide49.xml.rels>&#65279;<?xml version="1.0" encoding="UTF-8" standalone="yes"?>
<Relationships xmlns="http://schemas.openxmlformats.org/package/2006/relationships">
  <Relationship Id="rId2" Type="http://schemas.openxmlformats.org/officeDocument/2006/relationships/notesSlide" Target="../notesSlides/notesSlide49.xml" />
  <Relationship Id="rId1" Type="http://schemas.openxmlformats.org/officeDocument/2006/relationships/slideLayout" Target="../slideLayouts/slideLayout2.xml" />
</Relationships>
</file>

<file path=ppt/slides/_rels/slide5.xml.rels>&#65279;<?xml version="1.0" encoding="UTF-8" standalone="yes"?>
<Relationships xmlns="http://schemas.openxmlformats.org/package/2006/relationships">
  <Relationship Id="rId3" Type="http://schemas.openxmlformats.org/officeDocument/2006/relationships/image" Target="../media/image3.png" />
  <Relationship Id="rId2" Type="http://schemas.openxmlformats.org/officeDocument/2006/relationships/notesSlide" Target="../notesSlides/notesSlide5.xml" />
  <Relationship Id="rId1" Type="http://schemas.openxmlformats.org/officeDocument/2006/relationships/slideLayout" Target="../slideLayouts/slideLayout2.xml" />
</Relationships>
</file>

<file path=ppt/slides/_rels/slide50.xml.rels>&#65279;<?xml version="1.0" encoding="UTF-8" standalone="yes"?>
<Relationships xmlns="http://schemas.openxmlformats.org/package/2006/relationships">
  <Relationship Id="rId2" Type="http://schemas.openxmlformats.org/officeDocument/2006/relationships/notesSlide" Target="../notesSlides/notesSlide50.xml" />
  <Relationship Id="rId1" Type="http://schemas.openxmlformats.org/officeDocument/2006/relationships/slideLayout" Target="../slideLayouts/slideLayout2.xml" />
</Relationships>
</file>

<file path=ppt/slides/_rels/slide51.xml.rels>&#65279;<?xml version="1.0" encoding="UTF-8" standalone="yes"?>
<Relationships xmlns="http://schemas.openxmlformats.org/package/2006/relationships">
  <Relationship Id="rId3" Type="http://schemas.openxmlformats.org/officeDocument/2006/relationships/image" Target="../media/image26.png" />
  <Relationship Id="rId2" Type="http://schemas.openxmlformats.org/officeDocument/2006/relationships/notesSlide" Target="../notesSlides/notesSlide51.xml" />
  <Relationship Id="rId1" Type="http://schemas.openxmlformats.org/officeDocument/2006/relationships/slideLayout" Target="../slideLayouts/slideLayout2.xml" />
</Relationships>
</file>

<file path=ppt/slides/_rels/slide52.xml.rels>&#65279;<?xml version="1.0" encoding="UTF-8" standalone="yes"?>
<Relationships xmlns="http://schemas.openxmlformats.org/package/2006/relationships">
  <Relationship Id="rId2" Type="http://schemas.openxmlformats.org/officeDocument/2006/relationships/notesSlide" Target="../notesSlides/notesSlide52.xml" />
  <Relationship Id="rId1" Type="http://schemas.openxmlformats.org/officeDocument/2006/relationships/slideLayout" Target="../slideLayouts/slideLayout2.xml" />
</Relationships>
</file>

<file path=ppt/slides/_rels/slide6.xml.rels>&#65279;<?xml version="1.0" encoding="UTF-8" standalone="yes"?>
<Relationships xmlns="http://schemas.openxmlformats.org/package/2006/relationships">
  <Relationship Id="rId3" Type="http://schemas.openxmlformats.org/officeDocument/2006/relationships/diagramData" Target="../diagrams/data1.xml" />
  <Relationship Id="rId7" Type="http://schemas.microsoft.com/office/2007/relationships/diagramDrawing" Target="../diagrams/drawing1.xml" />
  <Relationship Id="rId2" Type="http://schemas.openxmlformats.org/officeDocument/2006/relationships/notesSlide" Target="../notesSlides/notesSlide6.xml" />
  <Relationship Id="rId1" Type="http://schemas.openxmlformats.org/officeDocument/2006/relationships/slideLayout" Target="../slideLayouts/slideLayout2.xml" />
  <Relationship Id="rId6" Type="http://schemas.openxmlformats.org/officeDocument/2006/relationships/diagramColors" Target="../diagrams/colors1.xml" />
  <Relationship Id="rId5" Type="http://schemas.openxmlformats.org/officeDocument/2006/relationships/diagramQuickStyle" Target="../diagrams/quickStyle1.xml" />
  <Relationship Id="rId4" Type="http://schemas.openxmlformats.org/officeDocument/2006/relationships/diagramLayout" Target="../diagrams/layout1.xml" />
</Relationships>
</file>

<file path=ppt/slides/_rels/slide7.xml.rels>&#65279;<?xml version="1.0" encoding="UTF-8" standalone="yes"?>
<Relationships xmlns="http://schemas.openxmlformats.org/package/2006/relationships">
  <Relationship Id="rId3" Type="http://schemas.openxmlformats.org/officeDocument/2006/relationships/diagramData" Target="../diagrams/data2.xml" />
  <Relationship Id="rId7" Type="http://schemas.microsoft.com/office/2007/relationships/diagramDrawing" Target="../diagrams/drawing2.xml" />
  <Relationship Id="rId2" Type="http://schemas.openxmlformats.org/officeDocument/2006/relationships/notesSlide" Target="../notesSlides/notesSlide7.xml" />
  <Relationship Id="rId1" Type="http://schemas.openxmlformats.org/officeDocument/2006/relationships/slideLayout" Target="../slideLayouts/slideLayout2.xml" />
  <Relationship Id="rId6" Type="http://schemas.openxmlformats.org/officeDocument/2006/relationships/diagramColors" Target="../diagrams/colors2.xml" />
  <Relationship Id="rId5" Type="http://schemas.openxmlformats.org/officeDocument/2006/relationships/diagramQuickStyle" Target="../diagrams/quickStyle2.xml" />
  <Relationship Id="rId4" Type="http://schemas.openxmlformats.org/officeDocument/2006/relationships/diagramLayout" Target="../diagrams/layout2.xml" />
</Relationships>
</file>

<file path=ppt/slides/_rels/slide8.xml.rels>&#65279;<?xml version="1.0" encoding="UTF-8" standalone="yes"?>
<Relationships xmlns="http://schemas.openxmlformats.org/package/2006/relationships">
  <Relationship Id="rId2" Type="http://schemas.openxmlformats.org/officeDocument/2006/relationships/notesSlide" Target="../notesSlides/notesSlide8.xml" />
  <Relationship Id="rId1" Type="http://schemas.openxmlformats.org/officeDocument/2006/relationships/slideLayout" Target="../slideLayouts/slideLayout2.xml" />
</Relationships>
</file>

<file path=ppt/slides/_rels/slide9.xml.rels>&#65279;<?xml version="1.0" encoding="UTF-8" standalone="yes"?>
<Relationships xmlns="http://schemas.openxmlformats.org/package/2006/relationships">
  <Relationship Id="rId2" Type="http://schemas.openxmlformats.org/officeDocument/2006/relationships/notesSlide" Target="../notesSlides/notesSlide9.xml" />
  <Relationship Id="rId1" Type="http://schemas.openxmlformats.org/officeDocument/2006/relationships/slideLayout" Target="../slideLayouts/slideLayout2.xml" />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16632"/>
            <a:ext cx="7772400" cy="6552727"/>
          </a:xfrm>
        </p:spPr>
        <p:txBody>
          <a:bodyPr>
            <a:normAutofit/>
          </a:bodyPr>
          <a:lstStyle/>
          <a:p>
            <a:r>
              <a:rPr lang="fr-FR" sz="3200" b="1" smtClean="0"/>
              <a:t>2014-2015 </a:t>
            </a:r>
            <a:r>
              <a:rPr lang="fr-FR" sz="3200" b="1" dirty="0" smtClean="0"/>
              <a:t/>
            </a:r>
            <a:br>
              <a:rPr lang="fr-FR" sz="3200" b="1" dirty="0" smtClean="0"/>
            </a:br>
            <a:r>
              <a:rPr lang="fr-FR" sz="3200" b="1" dirty="0" smtClean="0"/>
              <a:t>COURS DE "DROIT ET TECHNOLOGIES NOUVELLES" M2 MIAGE-SITN</a:t>
            </a:r>
            <a:br>
              <a:rPr lang="fr-FR" sz="3200" b="1" dirty="0" smtClean="0"/>
            </a:br>
            <a:r>
              <a:rPr lang="fr-FR" sz="2000" dirty="0" smtClean="0"/>
              <a:t>(</a:t>
            </a:r>
            <a:r>
              <a:rPr lang="fr-FR" sz="2000" dirty="0" smtClean="0">
                <a:ea typeface="Times New Roman"/>
              </a:rPr>
              <a:t>Système </a:t>
            </a:r>
            <a:r>
              <a:rPr lang="fr-FR" sz="2000" dirty="0">
                <a:ea typeface="Times New Roman"/>
              </a:rPr>
              <a:t>d'Information et Technologies </a:t>
            </a:r>
            <a:r>
              <a:rPr lang="fr-FR" sz="2000" dirty="0" smtClean="0">
                <a:ea typeface="Times New Roman"/>
              </a:rPr>
              <a:t>Nouvelles)</a:t>
            </a:r>
            <a:r>
              <a:rPr lang="fr-FR" sz="2000" b="1" dirty="0"/>
              <a:t/>
            </a:r>
            <a:br>
              <a:rPr lang="fr-FR" sz="2000" b="1" dirty="0"/>
            </a:br>
            <a:r>
              <a:rPr lang="fr-FR" sz="2800" b="1" dirty="0"/>
              <a:t>Université de Paris-Dauphine </a:t>
            </a:r>
            <a:r>
              <a:rPr lang="fr-FR" sz="2800" dirty="0"/>
              <a:t/>
            </a:r>
            <a:br>
              <a:rPr lang="fr-FR" sz="2800" dirty="0"/>
            </a:br>
            <a:r>
              <a:rPr lang="fr-FR" sz="2000" b="1" dirty="0" smtClean="0"/>
              <a:t>Me. Grégoire Dumas</a:t>
            </a:r>
            <a:r>
              <a:rPr lang="fr-FR" sz="2000" dirty="0" smtClean="0"/>
              <a:t/>
            </a:r>
            <a:br>
              <a:rPr lang="fr-FR" sz="2000" dirty="0" smtClean="0"/>
            </a:br>
            <a:r>
              <a:rPr lang="fr-FR" sz="2000" dirty="0" smtClean="0"/>
              <a:t>Avocat</a:t>
            </a:r>
            <a:br>
              <a:rPr lang="fr-FR" sz="2000" dirty="0" smtClean="0"/>
            </a:br>
            <a:r>
              <a:rPr lang="fr-FR" sz="2000" dirty="0" smtClean="0"/>
              <a:t>Cabinet Osborne Clarke</a:t>
            </a:r>
            <a:br>
              <a:rPr lang="fr-FR" sz="2000" dirty="0" smtClean="0"/>
            </a:br>
            <a:r>
              <a:rPr lang="fr-FR" sz="2000" b="1" u="sng" dirty="0" smtClean="0"/>
              <a:t>Mail:</a:t>
            </a:r>
            <a:r>
              <a:rPr lang="fr-FR" sz="2000" dirty="0" smtClean="0"/>
              <a:t> gregoire.dumas@osborneclarke.com</a:t>
            </a:r>
            <a:br>
              <a:rPr lang="fr-FR" sz="2000" dirty="0" smtClean="0"/>
            </a:br>
            <a:r>
              <a:rPr lang="fr-FR" sz="2000" dirty="0" smtClean="0"/>
              <a:t>www.osborneclarke.com</a:t>
            </a:r>
            <a:endParaRPr lang="fr-FR" sz="20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6142" y="5517232"/>
            <a:ext cx="1584658" cy="991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3928" y="620688"/>
            <a:ext cx="1374559" cy="7323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8400900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6466730"/>
          </a:xfrm>
        </p:spPr>
        <p:txBody>
          <a:bodyPr>
            <a:normAutofit/>
          </a:bodyPr>
          <a:lstStyle/>
          <a:p>
            <a:pPr lvl="0"/>
            <a:r>
              <a:rPr lang="fr-FR" b="1" u="sng" dirty="0"/>
              <a:t>L’application du droit des affaires dans les rapports entre l’entreprise et les autres acteurs</a:t>
            </a:r>
            <a:r>
              <a:rPr lang="fr-FR" u="sng" dirty="0"/>
              <a:t/>
            </a:r>
            <a:br>
              <a:rPr lang="fr-FR" u="sng" dirty="0"/>
            </a:br>
            <a:endParaRPr lang="fr-FR" u="sng" dirty="0"/>
          </a:p>
        </p:txBody>
      </p:sp>
      <p:sp>
        <p:nvSpPr>
          <p:cNvPr id="3" name="Espace réservé du contenu 2"/>
          <p:cNvSpPr>
            <a:spLocks noGrp="1"/>
          </p:cNvSpPr>
          <p:nvPr>
            <p:ph idx="1"/>
          </p:nvPr>
        </p:nvSpPr>
        <p:spPr>
          <a:xfrm>
            <a:off x="457200" y="2492897"/>
            <a:ext cx="82352" cy="72008"/>
          </a:xfrm>
        </p:spPr>
        <p:txBody>
          <a:bodyPr>
            <a:normAutofit fontScale="25000" lnSpcReduction="20000"/>
          </a:bodyPr>
          <a:lstStyle/>
          <a:p>
            <a:pPr marL="0" indent="0">
              <a:buNone/>
            </a:pPr>
            <a:endParaRPr lang="fr-FR" sz="2600" u="sng" dirty="0" smtClean="0"/>
          </a:p>
          <a:p>
            <a:pPr marL="0" indent="0">
              <a:buNone/>
            </a:pPr>
            <a:endParaRPr lang="fr-FR" dirty="0"/>
          </a:p>
          <a:p>
            <a:pPr marL="0" indent="0">
              <a:buNone/>
            </a:pPr>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9357779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570186"/>
          </a:xfrm>
        </p:spPr>
        <p:txBody>
          <a:bodyPr>
            <a:normAutofit fontScale="90000"/>
          </a:bodyPr>
          <a:lstStyle/>
          <a:p>
            <a:r>
              <a:rPr lang="fr-FR" b="1" u="sng" dirty="0"/>
              <a:t>Schéma 1 : L’environnement de l’entreprise</a:t>
            </a:r>
            <a:r>
              <a:rPr lang="fr-FR" u="sng" dirty="0"/>
              <a:t/>
            </a:r>
            <a:br>
              <a:rPr lang="fr-FR" u="sng" dirty="0"/>
            </a:br>
            <a:endParaRPr lang="fr-FR" dirty="0"/>
          </a:p>
        </p:txBody>
      </p:sp>
      <p:pic>
        <p:nvPicPr>
          <p:cNvPr id="4"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827584" y="1700808"/>
            <a:ext cx="7632848" cy="42484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Oval 7"/>
          <p:cNvSpPr/>
          <p:nvPr/>
        </p:nvSpPr>
        <p:spPr>
          <a:xfrm>
            <a:off x="3779912" y="3717032"/>
            <a:ext cx="1224136" cy="936104"/>
          </a:xfrm>
          <a:prstGeom prst="ellipse">
            <a:avLst/>
          </a:prstGeom>
          <a:solidFill>
            <a:schemeClr val="bg1">
              <a:alpha val="0"/>
            </a:schemeClr>
          </a:solidFill>
          <a:ln w="38100"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3289776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786210"/>
          </a:xfrm>
        </p:spPr>
        <p:txBody>
          <a:bodyPr>
            <a:normAutofit fontScale="90000"/>
          </a:bodyPr>
          <a:lstStyle/>
          <a:p>
            <a:r>
              <a:rPr lang="fr-FR" b="1" u="sng" dirty="0"/>
              <a:t>Schéma 2 : Les interactions de l’entreprise</a:t>
            </a:r>
            <a:r>
              <a:rPr lang="fr-FR" dirty="0"/>
              <a:t/>
            </a:r>
            <a:br>
              <a:rPr lang="fr-FR" dirty="0"/>
            </a:br>
            <a:endParaRPr lang="fr-FR" dirty="0"/>
          </a:p>
        </p:txBody>
      </p:sp>
      <p:pic>
        <p:nvPicPr>
          <p:cNvPr id="5122"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11560" y="1844824"/>
            <a:ext cx="7776864"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0402650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04664"/>
            <a:ext cx="8229600" cy="2232248"/>
          </a:xfrm>
        </p:spPr>
        <p:txBody>
          <a:bodyPr>
            <a:normAutofit fontScale="90000"/>
          </a:bodyPr>
          <a:lstStyle/>
          <a:p>
            <a:r>
              <a:rPr lang="fr-FR" b="1" u="sng" dirty="0"/>
              <a:t>Schéma 3 : Le droit applicable aux rapports entre l’entreprise et </a:t>
            </a:r>
            <a:r>
              <a:rPr lang="fr-FR" b="1" u="sng" dirty="0" smtClean="0"/>
              <a:t>ses interlocuteurs</a:t>
            </a:r>
            <a:r>
              <a:rPr lang="fr-FR" dirty="0"/>
              <a:t/>
            </a:r>
            <a:br>
              <a:rPr lang="fr-FR" dirty="0"/>
            </a:br>
            <a:endParaRPr lang="fr-FR" dirty="0"/>
          </a:p>
        </p:txBody>
      </p:sp>
      <p:pic>
        <p:nvPicPr>
          <p:cNvPr id="6146"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1243713" y="2276872"/>
            <a:ext cx="6656573" cy="4176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3432385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Gregoire.Dumas\Desktop\6940743_84e08cf0a8_m.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332656"/>
            <a:ext cx="6687300" cy="5911962"/>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6862788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smtClean="0"/>
              <a:t>Généralités sur les contrats</a:t>
            </a:r>
            <a:r>
              <a:rPr lang="fr-FR" u="sng" dirty="0"/>
              <a:t/>
            </a:r>
            <a:br>
              <a:rPr lang="fr-FR" u="sng" dirty="0"/>
            </a:br>
            <a:endParaRPr lang="fr-FR" u="sng" dirty="0"/>
          </a:p>
        </p:txBody>
      </p:sp>
      <p:sp>
        <p:nvSpPr>
          <p:cNvPr id="3" name="Espace réservé du contenu 2"/>
          <p:cNvSpPr>
            <a:spLocks noGrp="1"/>
          </p:cNvSpPr>
          <p:nvPr>
            <p:ph idx="1"/>
          </p:nvPr>
        </p:nvSpPr>
        <p:spPr>
          <a:xfrm>
            <a:off x="457200" y="1268760"/>
            <a:ext cx="8229600" cy="5400600"/>
          </a:xfrm>
        </p:spPr>
        <p:txBody>
          <a:bodyPr>
            <a:normAutofit fontScale="70000" lnSpcReduction="20000"/>
          </a:bodyPr>
          <a:lstStyle/>
          <a:p>
            <a:pPr algn="just"/>
            <a:r>
              <a:rPr lang="fr-FR" sz="2200" b="1" u="sng" dirty="0" smtClean="0"/>
              <a:t>Consentement / volonté des parties:</a:t>
            </a:r>
          </a:p>
          <a:p>
            <a:pPr marL="0" lvl="0" indent="0" algn="just">
              <a:buNone/>
            </a:pPr>
            <a:r>
              <a:rPr lang="fr-FR" sz="2300" dirty="0">
                <a:solidFill>
                  <a:prstClr val="black"/>
                </a:solidFill>
              </a:rPr>
              <a:t>Dans la formation du contrat, le consentement est l’adhésion d’une partie à la proposition faite par </a:t>
            </a:r>
            <a:r>
              <a:rPr lang="fr-FR" sz="2300" dirty="0" smtClean="0">
                <a:solidFill>
                  <a:prstClr val="black"/>
                </a:solidFill>
              </a:rPr>
              <a:t>l’autre partie. </a:t>
            </a:r>
            <a:r>
              <a:rPr lang="fr-FR" sz="2300" dirty="0">
                <a:solidFill>
                  <a:prstClr val="black"/>
                </a:solidFill>
              </a:rPr>
              <a:t>L’échange des consentements entraîne </a:t>
            </a:r>
            <a:r>
              <a:rPr lang="fr-FR" sz="2300" b="1" dirty="0">
                <a:solidFill>
                  <a:prstClr val="black"/>
                </a:solidFill>
              </a:rPr>
              <a:t>l’accord de volonté </a:t>
            </a:r>
            <a:r>
              <a:rPr lang="fr-FR" sz="2300" dirty="0">
                <a:solidFill>
                  <a:prstClr val="black"/>
                </a:solidFill>
              </a:rPr>
              <a:t>qui lie les </a:t>
            </a:r>
            <a:r>
              <a:rPr lang="fr-FR" sz="2300" dirty="0" smtClean="0">
                <a:solidFill>
                  <a:prstClr val="black"/>
                </a:solidFill>
              </a:rPr>
              <a:t>parties et dont l'objet est de créer des obligations</a:t>
            </a:r>
            <a:r>
              <a:rPr lang="fr-FR" sz="2000" dirty="0" smtClean="0">
                <a:solidFill>
                  <a:prstClr val="black"/>
                </a:solidFill>
              </a:rPr>
              <a:t>. </a:t>
            </a:r>
            <a:endParaRPr lang="fr-FR" sz="2000" dirty="0">
              <a:solidFill>
                <a:prstClr val="black"/>
              </a:solidFill>
            </a:endParaRPr>
          </a:p>
          <a:p>
            <a:pPr marL="0" lvl="0" indent="0" algn="just">
              <a:buNone/>
            </a:pPr>
            <a:r>
              <a:rPr lang="fr-FR" sz="2300" dirty="0" smtClean="0">
                <a:solidFill>
                  <a:srgbClr val="000000"/>
                </a:solidFill>
              </a:rPr>
              <a:t>Un </a:t>
            </a:r>
            <a:r>
              <a:rPr lang="fr-FR" sz="2300" dirty="0">
                <a:solidFill>
                  <a:srgbClr val="000000"/>
                </a:solidFill>
              </a:rPr>
              <a:t>contrat n'est pas nécessairement écrit. </a:t>
            </a:r>
            <a:r>
              <a:rPr lang="fr-FR" sz="2300" dirty="0" smtClean="0">
                <a:solidFill>
                  <a:srgbClr val="000000"/>
                </a:solidFill>
              </a:rPr>
              <a:t>Sauf </a:t>
            </a:r>
            <a:r>
              <a:rPr lang="fr-FR" sz="2300" dirty="0">
                <a:solidFill>
                  <a:srgbClr val="000000"/>
                </a:solidFill>
              </a:rPr>
              <a:t>dans des cas particuliers où la loi impose un écrit pour que l'acte soit valable, l'écrit n'a d'utilité que pour </a:t>
            </a:r>
            <a:r>
              <a:rPr lang="fr-FR" sz="2300" b="1" dirty="0">
                <a:solidFill>
                  <a:srgbClr val="000000"/>
                </a:solidFill>
              </a:rPr>
              <a:t>faciliter la preuve </a:t>
            </a:r>
            <a:r>
              <a:rPr lang="fr-FR" sz="2300" dirty="0">
                <a:solidFill>
                  <a:srgbClr val="000000"/>
                </a:solidFill>
              </a:rPr>
              <a:t>de l'acte juridique</a:t>
            </a:r>
            <a:r>
              <a:rPr lang="fr-FR" sz="2300" dirty="0" smtClean="0">
                <a:solidFill>
                  <a:srgbClr val="000000"/>
                </a:solidFill>
              </a:rPr>
              <a:t>.</a:t>
            </a:r>
          </a:p>
          <a:p>
            <a:pPr marL="0" indent="0" algn="just">
              <a:buNone/>
            </a:pPr>
            <a:endParaRPr lang="fr-FR" sz="2200" b="1" u="sng" dirty="0" smtClean="0"/>
          </a:p>
          <a:p>
            <a:pPr algn="just"/>
            <a:r>
              <a:rPr lang="fr-FR" sz="2200" b="1" u="sng" dirty="0" smtClean="0"/>
              <a:t>Liberté contractuelle:</a:t>
            </a:r>
          </a:p>
          <a:p>
            <a:pPr marL="0" indent="0" algn="just">
              <a:buNone/>
            </a:pPr>
            <a:r>
              <a:rPr lang="fr-FR" sz="2200" dirty="0"/>
              <a:t>P</a:t>
            </a:r>
            <a:r>
              <a:rPr lang="fr-FR" sz="2200" dirty="0" smtClean="0"/>
              <a:t>rincipe </a:t>
            </a:r>
            <a:r>
              <a:rPr lang="fr-FR" sz="2200" dirty="0"/>
              <a:t>général du droit, directement issu de la </a:t>
            </a:r>
            <a:r>
              <a:rPr lang="fr-FR" sz="2200" b="1" dirty="0"/>
              <a:t>théorie de l’autonomie de la </a:t>
            </a:r>
            <a:r>
              <a:rPr lang="fr-FR" sz="2200" b="1" dirty="0" smtClean="0"/>
              <a:t>volonté, </a:t>
            </a:r>
            <a:r>
              <a:rPr lang="fr-FR" sz="2200" dirty="0"/>
              <a:t>selon lequel les sujets de droit sont libres de conclure ou non un contrat et de déterminer leurs obligations réciproques</a:t>
            </a:r>
            <a:r>
              <a:rPr lang="fr-FR" sz="2200" dirty="0" smtClean="0"/>
              <a:t>.</a:t>
            </a:r>
          </a:p>
          <a:p>
            <a:pPr marL="0" indent="0" algn="just">
              <a:buNone/>
            </a:pPr>
            <a:endParaRPr lang="fr-FR" sz="2200" dirty="0" smtClean="0"/>
          </a:p>
          <a:p>
            <a:pPr algn="just"/>
            <a:r>
              <a:rPr lang="fr-FR" sz="2200" b="1" u="sng" dirty="0" smtClean="0"/>
              <a:t>Contenu </a:t>
            </a:r>
            <a:r>
              <a:rPr lang="fr-FR" sz="2200" b="1" u="sng" dirty="0"/>
              <a:t>du </a:t>
            </a:r>
            <a:r>
              <a:rPr lang="fr-FR" sz="2200" b="1" u="sng" dirty="0" smtClean="0"/>
              <a:t>contrat:</a:t>
            </a:r>
          </a:p>
          <a:p>
            <a:pPr marL="0" indent="0" algn="just">
              <a:buNone/>
            </a:pPr>
            <a:r>
              <a:rPr lang="fr-FR" sz="2200" dirty="0" smtClean="0"/>
              <a:t>Le </a:t>
            </a:r>
            <a:r>
              <a:rPr lang="fr-FR" sz="2200" dirty="0"/>
              <a:t>corps du contrat. Le contrat est composé de </a:t>
            </a:r>
            <a:r>
              <a:rPr lang="fr-FR" sz="2200" dirty="0" smtClean="0"/>
              <a:t>clauses + signatures </a:t>
            </a:r>
          </a:p>
          <a:p>
            <a:pPr marL="0" indent="0" algn="just">
              <a:buNone/>
            </a:pPr>
            <a:r>
              <a:rPr lang="fr-FR" sz="2200" dirty="0" smtClean="0"/>
              <a:t>+ annexes. </a:t>
            </a:r>
          </a:p>
          <a:p>
            <a:pPr marL="0" indent="0" algn="just">
              <a:buNone/>
            </a:pPr>
            <a:endParaRPr lang="fr-FR" sz="2200" dirty="0"/>
          </a:p>
          <a:p>
            <a:pPr algn="just"/>
            <a:r>
              <a:rPr lang="fr-FR" sz="2200" b="1" u="sng" dirty="0" smtClean="0"/>
              <a:t>Clause:</a:t>
            </a:r>
          </a:p>
          <a:p>
            <a:pPr marL="0" indent="0" algn="just">
              <a:buNone/>
            </a:pPr>
            <a:r>
              <a:rPr lang="fr-FR" sz="2200" dirty="0"/>
              <a:t>D</a:t>
            </a:r>
            <a:r>
              <a:rPr lang="fr-FR" sz="2200" dirty="0" smtClean="0"/>
              <a:t>isposition </a:t>
            </a:r>
            <a:r>
              <a:rPr lang="fr-FR" sz="2200" dirty="0"/>
              <a:t>particulière d’un acte juridique. </a:t>
            </a:r>
          </a:p>
          <a:p>
            <a:pPr marL="0" indent="0" algn="just">
              <a:buNone/>
            </a:pPr>
            <a:endParaRPr lang="fr-FR" sz="2200" b="1" u="sng" dirty="0" smtClean="0"/>
          </a:p>
          <a:p>
            <a:pPr marL="0" indent="0" algn="just">
              <a:buNone/>
            </a:pPr>
            <a:r>
              <a:rPr lang="fr-FR" sz="2200" b="1" u="sng" dirty="0" smtClean="0"/>
              <a:t>≠ Stipulation:</a:t>
            </a:r>
            <a:endParaRPr lang="fr-FR" sz="2200" u="sng" dirty="0" smtClean="0"/>
          </a:p>
          <a:p>
            <a:pPr marL="0" indent="0" algn="just">
              <a:buNone/>
            </a:pPr>
            <a:r>
              <a:rPr lang="fr-FR" sz="2200" dirty="0" smtClean="0"/>
              <a:t>Expression </a:t>
            </a:r>
            <a:r>
              <a:rPr lang="fr-FR" sz="2200" dirty="0"/>
              <a:t>de la volonté énoncée dans un contrat. </a:t>
            </a:r>
            <a:endParaRPr lang="fr-FR" sz="2200" dirty="0" smtClean="0"/>
          </a:p>
          <a:p>
            <a:pPr marL="0" indent="0" algn="just">
              <a:buNone/>
            </a:pPr>
            <a:endParaRPr lang="fr-FR" sz="2200" b="1" u="sng" dirty="0" smtClean="0"/>
          </a:p>
          <a:p>
            <a:pPr algn="just"/>
            <a:r>
              <a:rPr lang="fr-FR" sz="2200" b="1" u="sng" dirty="0" smtClean="0"/>
              <a:t>Contrats </a:t>
            </a:r>
            <a:r>
              <a:rPr lang="fr-FR" sz="2200" b="1" u="sng" dirty="0"/>
              <a:t>spéciaux:</a:t>
            </a:r>
          </a:p>
          <a:p>
            <a:pPr marL="0" indent="0" algn="just">
              <a:buNone/>
            </a:pPr>
            <a:r>
              <a:rPr lang="fr-FR" sz="2200" dirty="0" smtClean="0"/>
              <a:t>Sont </a:t>
            </a:r>
            <a:r>
              <a:rPr lang="fr-FR" sz="2200" dirty="0"/>
              <a:t>des contrats visés et réglementés par la loi. On peut citer par exemple la vente, le louage, le dépôt, l’assurance. </a:t>
            </a:r>
          </a:p>
          <a:p>
            <a:pPr marL="0" indent="0">
              <a:buNone/>
            </a:pPr>
            <a:endParaRPr lang="fr-FR" sz="2000" dirty="0"/>
          </a:p>
        </p:txBody>
      </p:sp>
      <p:pic>
        <p:nvPicPr>
          <p:cNvPr id="4" name="Content Placeholder 3" descr="http://www.123construire.com/wp-content/uploads/2012/01/contrat-construction-maison-individuelle-ccmi-bbc.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56176" y="3645024"/>
            <a:ext cx="1584176" cy="2326413"/>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3687695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b="1" u="sng" dirty="0" smtClean="0"/>
              <a:t>Formation du contrat </a:t>
            </a:r>
            <a:endParaRPr lang="fr-FR" b="1" u="sng" dirty="0"/>
          </a:p>
        </p:txBody>
      </p:sp>
      <p:sp>
        <p:nvSpPr>
          <p:cNvPr id="3" name="Espace réservé du contenu 2"/>
          <p:cNvSpPr>
            <a:spLocks noGrp="1"/>
          </p:cNvSpPr>
          <p:nvPr>
            <p:ph idx="1"/>
          </p:nvPr>
        </p:nvSpPr>
        <p:spPr/>
        <p:txBody>
          <a:bodyPr>
            <a:normAutofit fontScale="85000" lnSpcReduction="10000"/>
          </a:bodyPr>
          <a:lstStyle/>
          <a:p>
            <a:pPr marL="0" indent="0">
              <a:buNone/>
            </a:pPr>
            <a:endParaRPr lang="fr-FR" sz="2000" dirty="0" smtClean="0"/>
          </a:p>
          <a:p>
            <a:r>
              <a:rPr lang="fr-FR" sz="2000" b="1" u="sng" dirty="0" smtClean="0"/>
              <a:t>Qu’est ce qu’un contrat?</a:t>
            </a:r>
          </a:p>
          <a:p>
            <a:pPr marL="0" indent="0" algn="just">
              <a:buNone/>
            </a:pPr>
            <a:r>
              <a:rPr lang="fr-FR" sz="2000" dirty="0" smtClean="0"/>
              <a:t>C’est un accord </a:t>
            </a:r>
            <a:r>
              <a:rPr lang="fr-FR" sz="2000" dirty="0"/>
              <a:t>de volonté entre deux ou plusieurs personnes qui fait naître des obligations à </a:t>
            </a:r>
            <a:r>
              <a:rPr lang="fr-FR" sz="2000" dirty="0" smtClean="0"/>
              <a:t>la charge </a:t>
            </a:r>
            <a:r>
              <a:rPr lang="fr-FR" sz="2000" dirty="0"/>
              <a:t>des </a:t>
            </a:r>
            <a:r>
              <a:rPr lang="fr-FR" sz="2000" dirty="0" smtClean="0"/>
              <a:t>parties.</a:t>
            </a:r>
          </a:p>
          <a:p>
            <a:pPr marL="0" indent="0">
              <a:buNone/>
            </a:pPr>
            <a:endParaRPr lang="fr-FR" sz="2000" dirty="0" smtClean="0">
              <a:solidFill>
                <a:srgbClr val="000000"/>
              </a:solidFill>
            </a:endParaRPr>
          </a:p>
          <a:p>
            <a:pPr marL="0" indent="0">
              <a:buNone/>
            </a:pPr>
            <a:r>
              <a:rPr lang="fr-FR" sz="2100" b="1" u="sng" dirty="0" smtClean="0">
                <a:solidFill>
                  <a:srgbClr val="000000"/>
                </a:solidFill>
              </a:rPr>
              <a:t>Selon </a:t>
            </a:r>
            <a:r>
              <a:rPr lang="fr-FR" sz="2100" b="1" u="sng" dirty="0">
                <a:solidFill>
                  <a:srgbClr val="000000"/>
                </a:solidFill>
              </a:rPr>
              <a:t>l'article 1101 du Code civil </a:t>
            </a:r>
            <a:r>
              <a:rPr lang="fr-FR" sz="2100" b="1" dirty="0">
                <a:solidFill>
                  <a:srgbClr val="000000"/>
                </a:solidFill>
              </a:rPr>
              <a:t>:</a:t>
            </a:r>
          </a:p>
          <a:p>
            <a:pPr marL="0" indent="0" algn="just">
              <a:buNone/>
            </a:pPr>
            <a:r>
              <a:rPr lang="fr-FR" sz="2100" b="1" i="1" dirty="0">
                <a:solidFill>
                  <a:schemeClr val="accent6">
                    <a:lumMod val="75000"/>
                  </a:schemeClr>
                </a:solidFill>
              </a:rPr>
              <a:t>"Le contrat est une convention par laquelle une ou plusieurs personnes s'obligent, envers une ou plusieurs autres, à donner, à faire ou à ne pas faire quelque chose</a:t>
            </a:r>
            <a:r>
              <a:rPr lang="fr-FR" sz="2100" b="1" dirty="0" smtClean="0">
                <a:solidFill>
                  <a:schemeClr val="accent6">
                    <a:lumMod val="75000"/>
                  </a:schemeClr>
                </a:solidFill>
              </a:rPr>
              <a:t>."</a:t>
            </a:r>
          </a:p>
          <a:p>
            <a:pPr marL="0" indent="0">
              <a:buNone/>
            </a:pPr>
            <a:endParaRPr lang="fr-FR" sz="2100" dirty="0"/>
          </a:p>
          <a:p>
            <a:pPr marL="0" indent="0">
              <a:buNone/>
            </a:pPr>
            <a:r>
              <a:rPr lang="fr-FR" sz="2000" dirty="0" smtClean="0">
                <a:solidFill>
                  <a:srgbClr val="000000"/>
                </a:solidFill>
              </a:rPr>
              <a:t>En </a:t>
            </a:r>
            <a:r>
              <a:rPr lang="fr-FR" sz="2000" dirty="0">
                <a:solidFill>
                  <a:srgbClr val="000000"/>
                </a:solidFill>
              </a:rPr>
              <a:t>pratique il n'est pas toujours facile de repérer l'existence d'un contrat, ce qui est pourtant nécessaire pour qualifier la responsabilité </a:t>
            </a:r>
            <a:r>
              <a:rPr lang="fr-FR" sz="2000" dirty="0" smtClean="0">
                <a:solidFill>
                  <a:srgbClr val="000000"/>
                </a:solidFill>
              </a:rPr>
              <a:t>soit contractuelle soit délictuelle.</a:t>
            </a:r>
            <a:r>
              <a:rPr lang="fr-FR" sz="2000" dirty="0">
                <a:solidFill>
                  <a:srgbClr val="000000"/>
                </a:solidFill>
              </a:rPr>
              <a:t/>
            </a:r>
            <a:br>
              <a:rPr lang="fr-FR" sz="2000" dirty="0">
                <a:solidFill>
                  <a:srgbClr val="000000"/>
                </a:solidFill>
              </a:rPr>
            </a:br>
            <a:r>
              <a:rPr lang="fr-FR" sz="2000" dirty="0">
                <a:solidFill>
                  <a:srgbClr val="000000"/>
                </a:solidFill>
              </a:rPr>
              <a:t/>
            </a:r>
            <a:br>
              <a:rPr lang="fr-FR" sz="2000" dirty="0">
                <a:solidFill>
                  <a:srgbClr val="000000"/>
                </a:solidFill>
              </a:rPr>
            </a:br>
            <a:r>
              <a:rPr lang="fr-FR" sz="2000" dirty="0">
                <a:solidFill>
                  <a:srgbClr val="000000"/>
                </a:solidFill>
              </a:rPr>
              <a:t>Le principe est en effet celui du </a:t>
            </a:r>
            <a:r>
              <a:rPr lang="fr-FR" sz="2000" b="1" dirty="0" smtClean="0">
                <a:solidFill>
                  <a:srgbClr val="000000"/>
                </a:solidFill>
              </a:rPr>
              <a:t>consensualisme</a:t>
            </a:r>
            <a:r>
              <a:rPr lang="fr-FR" sz="2000" dirty="0" smtClean="0">
                <a:solidFill>
                  <a:srgbClr val="000000"/>
                </a:solidFill>
              </a:rPr>
              <a:t> </a:t>
            </a:r>
            <a:r>
              <a:rPr lang="fr-FR" sz="2000" dirty="0">
                <a:solidFill>
                  <a:srgbClr val="000000"/>
                </a:solidFill>
              </a:rPr>
              <a:t>(la volonté suffit pour créer un contrat</a:t>
            </a:r>
            <a:r>
              <a:rPr lang="fr-FR" sz="2000" dirty="0" smtClean="0">
                <a:solidFill>
                  <a:srgbClr val="000000"/>
                </a:solidFill>
              </a:rPr>
              <a:t>).</a:t>
            </a:r>
          </a:p>
          <a:p>
            <a:pPr marL="0" lvl="0" indent="0" algn="just">
              <a:buNone/>
            </a:pPr>
            <a:endParaRPr lang="fr-FR" sz="1900" b="1" u="sng" dirty="0" smtClean="0">
              <a:solidFill>
                <a:prstClr val="black"/>
              </a:solidFill>
            </a:endParaRPr>
          </a:p>
          <a:p>
            <a:pPr marL="0" lvl="0" indent="0" algn="just">
              <a:buNone/>
            </a:pPr>
            <a:r>
              <a:rPr lang="fr-FR" sz="1900" b="1" u="sng" dirty="0" smtClean="0">
                <a:solidFill>
                  <a:prstClr val="black"/>
                </a:solidFill>
              </a:rPr>
              <a:t>NB: le </a:t>
            </a:r>
            <a:r>
              <a:rPr lang="fr-FR" sz="1900" b="1" u="sng" dirty="0">
                <a:solidFill>
                  <a:prstClr val="black"/>
                </a:solidFill>
              </a:rPr>
              <a:t>lien d'obligation entre le créancier  et le débiteur </a:t>
            </a:r>
            <a:r>
              <a:rPr lang="fr-FR" sz="1900" dirty="0" smtClean="0">
                <a:solidFill>
                  <a:prstClr val="black"/>
                </a:solidFill>
              </a:rPr>
              <a:t>: alors </a:t>
            </a:r>
            <a:r>
              <a:rPr lang="fr-FR" sz="1900" dirty="0">
                <a:solidFill>
                  <a:prstClr val="black"/>
                </a:solidFill>
              </a:rPr>
              <a:t>que l’un est titulaire d’un droit de créance (le créancier), l’autre est tenu envers un autre d’exécuter une prestation (le débiteur).</a:t>
            </a:r>
          </a:p>
          <a:p>
            <a:pPr marL="0" indent="0">
              <a:buNone/>
            </a:pPr>
            <a:endParaRPr lang="fr-FR" sz="2000" dirty="0">
              <a:solidFill>
                <a:srgbClr val="000000"/>
              </a:solidFill>
            </a:endParaRPr>
          </a:p>
          <a:p>
            <a:pPr marL="0" indent="0" algn="just">
              <a:buNone/>
            </a:pPr>
            <a:endParaRPr lang="fr-FR" sz="2000"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1803363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a:t>La distinction des obligations selon leur objet </a:t>
            </a:r>
            <a:endParaRPr lang="fr-FR" b="1" dirty="0"/>
          </a:p>
        </p:txBody>
      </p:sp>
      <p:sp>
        <p:nvSpPr>
          <p:cNvPr id="3" name="Espace réservé du contenu 2"/>
          <p:cNvSpPr>
            <a:spLocks noGrp="1"/>
          </p:cNvSpPr>
          <p:nvPr>
            <p:ph idx="1"/>
          </p:nvPr>
        </p:nvSpPr>
        <p:spPr>
          <a:xfrm>
            <a:off x="457200" y="1600200"/>
            <a:ext cx="8229600" cy="4781128"/>
          </a:xfrm>
        </p:spPr>
        <p:txBody>
          <a:bodyPr>
            <a:normAutofit fontScale="92500" lnSpcReduction="10000"/>
          </a:bodyPr>
          <a:lstStyle/>
          <a:p>
            <a:pPr marL="0" indent="0">
              <a:buNone/>
            </a:pPr>
            <a:endParaRPr lang="fr-FR" sz="2200" dirty="0"/>
          </a:p>
          <a:p>
            <a:pPr algn="just"/>
            <a:r>
              <a:rPr lang="fr-FR" sz="2000" b="1" u="sng" dirty="0">
                <a:solidFill>
                  <a:schemeClr val="accent6">
                    <a:lumMod val="75000"/>
                  </a:schemeClr>
                </a:solidFill>
              </a:rPr>
              <a:t>Obligation de donner</a:t>
            </a:r>
            <a:r>
              <a:rPr lang="fr-FR" sz="2000" b="1" u="sng" dirty="0" smtClean="0">
                <a:solidFill>
                  <a:schemeClr val="accent6">
                    <a:lumMod val="75000"/>
                  </a:schemeClr>
                </a:solidFill>
              </a:rPr>
              <a:t>:</a:t>
            </a:r>
          </a:p>
          <a:p>
            <a:pPr marL="0" indent="0" algn="just">
              <a:buNone/>
            </a:pPr>
            <a:endParaRPr lang="fr-FR" sz="2000" b="1" u="sng" dirty="0"/>
          </a:p>
          <a:p>
            <a:pPr marL="0" indent="0" algn="just">
              <a:buNone/>
            </a:pPr>
            <a:r>
              <a:rPr lang="fr-FR" sz="2000" dirty="0"/>
              <a:t>Obligation de transférer la propriété d’une chose, et non de faire une libéralité (cadeau). </a:t>
            </a:r>
          </a:p>
          <a:p>
            <a:pPr marL="0" indent="0" algn="just">
              <a:buNone/>
            </a:pPr>
            <a:endParaRPr lang="fr-FR" sz="2000" dirty="0"/>
          </a:p>
          <a:p>
            <a:pPr algn="just"/>
            <a:r>
              <a:rPr lang="fr-FR" sz="2000" b="1" u="sng" dirty="0">
                <a:solidFill>
                  <a:schemeClr val="accent6">
                    <a:lumMod val="75000"/>
                  </a:schemeClr>
                </a:solidFill>
              </a:rPr>
              <a:t>Obligation de faire</a:t>
            </a:r>
            <a:r>
              <a:rPr lang="fr-FR" sz="2000" b="1" u="sng" dirty="0" smtClean="0">
                <a:solidFill>
                  <a:schemeClr val="accent6">
                    <a:lumMod val="75000"/>
                  </a:schemeClr>
                </a:solidFill>
              </a:rPr>
              <a:t>:</a:t>
            </a:r>
          </a:p>
          <a:p>
            <a:pPr marL="0" indent="0" algn="just">
              <a:buNone/>
            </a:pPr>
            <a:endParaRPr lang="fr-FR" sz="2000" b="1" u="sng" dirty="0"/>
          </a:p>
          <a:p>
            <a:pPr marL="0" indent="0" algn="just">
              <a:buNone/>
            </a:pPr>
            <a:r>
              <a:rPr lang="fr-FR" sz="2000" dirty="0"/>
              <a:t>Obligation dont l’objet </a:t>
            </a:r>
            <a:r>
              <a:rPr lang="fr-FR" sz="2000" dirty="0" smtClean="0"/>
              <a:t>est la réalisation d’une </a:t>
            </a:r>
            <a:r>
              <a:rPr lang="fr-FR" sz="2000" dirty="0"/>
              <a:t>prestation quelconque, matérielle ou intellectuelle.</a:t>
            </a:r>
          </a:p>
          <a:p>
            <a:pPr marL="0" indent="0" algn="just">
              <a:buNone/>
            </a:pPr>
            <a:endParaRPr lang="fr-FR" sz="2000" dirty="0"/>
          </a:p>
          <a:p>
            <a:pPr algn="just"/>
            <a:r>
              <a:rPr lang="fr-FR" sz="2000" b="1" u="sng" dirty="0">
                <a:solidFill>
                  <a:schemeClr val="accent6">
                    <a:lumMod val="75000"/>
                  </a:schemeClr>
                </a:solidFill>
              </a:rPr>
              <a:t>Obligation de ne pas faire</a:t>
            </a:r>
            <a:r>
              <a:rPr lang="fr-FR" sz="2000" b="1" u="sng" dirty="0" smtClean="0">
                <a:solidFill>
                  <a:schemeClr val="accent6">
                    <a:lumMod val="75000"/>
                  </a:schemeClr>
                </a:solidFill>
              </a:rPr>
              <a:t>:</a:t>
            </a:r>
          </a:p>
          <a:p>
            <a:pPr marL="0" indent="0" algn="just">
              <a:buNone/>
            </a:pPr>
            <a:endParaRPr lang="fr-FR" sz="2000" b="1" u="sng" dirty="0"/>
          </a:p>
          <a:p>
            <a:pPr marL="0" indent="0" algn="just">
              <a:buNone/>
            </a:pPr>
            <a:r>
              <a:rPr lang="fr-FR" sz="2000" dirty="0"/>
              <a:t>Obligation qui s’accomplit dans une abstention ou une tolérance (laisser passer).  </a:t>
            </a:r>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4157005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a:t>Offre de </a:t>
            </a:r>
            <a:r>
              <a:rPr lang="fr-FR" b="1" u="sng" dirty="0" smtClean="0"/>
              <a:t>contracter</a:t>
            </a:r>
            <a:r>
              <a:rPr lang="fr-FR" u="sng" dirty="0"/>
              <a:t/>
            </a:r>
            <a:br>
              <a:rPr lang="fr-FR" u="sng" dirty="0"/>
            </a:br>
            <a:endParaRPr lang="fr-FR" dirty="0"/>
          </a:p>
        </p:txBody>
      </p:sp>
      <p:sp>
        <p:nvSpPr>
          <p:cNvPr id="3" name="Espace réservé du contenu 2"/>
          <p:cNvSpPr>
            <a:spLocks noGrp="1"/>
          </p:cNvSpPr>
          <p:nvPr>
            <p:ph idx="1"/>
          </p:nvPr>
        </p:nvSpPr>
        <p:spPr>
          <a:xfrm>
            <a:off x="395536" y="1268760"/>
            <a:ext cx="8291264" cy="4857403"/>
          </a:xfrm>
        </p:spPr>
        <p:txBody>
          <a:bodyPr>
            <a:normAutofit/>
          </a:bodyPr>
          <a:lstStyle/>
          <a:p>
            <a:pPr marL="0" indent="0" algn="just">
              <a:buNone/>
            </a:pPr>
            <a:r>
              <a:rPr lang="fr-FR" sz="2000" dirty="0"/>
              <a:t>Fait par lequel une personne propose à un tiers la conclusion d’une convention. </a:t>
            </a:r>
          </a:p>
          <a:p>
            <a:pPr marL="0" indent="0" algn="just">
              <a:buNone/>
            </a:pPr>
            <a:endParaRPr lang="fr-FR" sz="2000" dirty="0"/>
          </a:p>
          <a:p>
            <a:pPr marL="0" indent="0" algn="just">
              <a:buNone/>
            </a:pPr>
            <a:r>
              <a:rPr lang="fr-FR" sz="2000" dirty="0"/>
              <a:t>Pour être valable, l’offre de contracter doit remplir certaines caractéristiques :</a:t>
            </a:r>
          </a:p>
          <a:p>
            <a:pPr marL="0" indent="0" algn="just">
              <a:buNone/>
            </a:pPr>
            <a:endParaRPr lang="fr-FR" sz="2000" dirty="0"/>
          </a:p>
          <a:p>
            <a:pPr lvl="0" algn="just">
              <a:buFont typeface="Wingdings" pitchFamily="2" charset="2"/>
              <a:buChar char="Ø"/>
            </a:pPr>
            <a:r>
              <a:rPr lang="fr-FR" sz="2000" dirty="0"/>
              <a:t>l’offre doit être </a:t>
            </a:r>
            <a:r>
              <a:rPr lang="fr-FR" sz="2000" b="1" dirty="0"/>
              <a:t>précise</a:t>
            </a:r>
            <a:r>
              <a:rPr lang="fr-FR" sz="2000" dirty="0"/>
              <a:t>, c’est-à-dire, contenir tous les éléments essentiels du contrat. </a:t>
            </a:r>
          </a:p>
          <a:p>
            <a:pPr marL="0" lvl="0" indent="0" algn="just">
              <a:buNone/>
            </a:pPr>
            <a:endParaRPr lang="fr-FR" sz="2000" dirty="0"/>
          </a:p>
          <a:p>
            <a:pPr lvl="0" algn="just">
              <a:buFont typeface="Wingdings" pitchFamily="2" charset="2"/>
              <a:buChar char="Ø"/>
            </a:pPr>
            <a:r>
              <a:rPr lang="fr-FR" sz="2000" dirty="0"/>
              <a:t>l’offre doit être </a:t>
            </a:r>
            <a:r>
              <a:rPr lang="fr-FR" sz="2000" b="1" dirty="0"/>
              <a:t>ferme, </a:t>
            </a:r>
            <a:r>
              <a:rPr lang="fr-FR" sz="2000" dirty="0"/>
              <a:t>autrement dit, ne pas comporter de réserves, tacites ou expresses. </a:t>
            </a:r>
          </a:p>
          <a:p>
            <a:pPr lvl="0" algn="just">
              <a:buFont typeface="Wingdings" pitchFamily="2" charset="2"/>
              <a:buChar char="Ø"/>
            </a:pPr>
            <a:endParaRPr lang="fr-FR" sz="2000" dirty="0"/>
          </a:p>
          <a:p>
            <a:pPr lvl="0" algn="just">
              <a:buFont typeface="Wingdings" pitchFamily="2" charset="2"/>
              <a:buChar char="Ø"/>
            </a:pPr>
            <a:r>
              <a:rPr lang="fr-FR" sz="2000" dirty="0"/>
              <a:t>l’offre peut être faite </a:t>
            </a:r>
            <a:r>
              <a:rPr lang="fr-FR" sz="2000" b="1" dirty="0"/>
              <a:t>au </a:t>
            </a:r>
            <a:r>
              <a:rPr lang="fr-FR" sz="2000" b="1" dirty="0" smtClean="0"/>
              <a:t>public</a:t>
            </a:r>
            <a:r>
              <a:rPr lang="fr-FR" sz="2000" dirty="0" smtClean="0"/>
              <a:t>.</a:t>
            </a:r>
            <a:endParaRPr lang="fr-FR" sz="2000" dirty="0"/>
          </a:p>
          <a:p>
            <a:pPr marL="0" indent="0">
              <a:buNone/>
            </a:pPr>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8931736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smtClean="0"/>
              <a:t>Acceptation</a:t>
            </a:r>
            <a:r>
              <a:rPr lang="fr-FR" b="1" u="sng" dirty="0"/>
              <a:t/>
            </a:r>
            <a:br>
              <a:rPr lang="fr-FR" b="1" u="sng" dirty="0"/>
            </a:br>
            <a:endParaRPr lang="fr-FR" dirty="0"/>
          </a:p>
        </p:txBody>
      </p:sp>
      <p:sp>
        <p:nvSpPr>
          <p:cNvPr id="3" name="Espace réservé du contenu 2"/>
          <p:cNvSpPr>
            <a:spLocks noGrp="1"/>
          </p:cNvSpPr>
          <p:nvPr>
            <p:ph idx="1"/>
          </p:nvPr>
        </p:nvSpPr>
        <p:spPr/>
        <p:txBody>
          <a:bodyPr>
            <a:normAutofit fontScale="62500" lnSpcReduction="20000"/>
          </a:bodyPr>
          <a:lstStyle/>
          <a:p>
            <a:pPr marL="0" indent="0" algn="just">
              <a:buNone/>
            </a:pPr>
            <a:r>
              <a:rPr lang="fr-FR" dirty="0"/>
              <a:t>Manifestation de volonté par laquelle une personne </a:t>
            </a:r>
            <a:r>
              <a:rPr lang="fr-FR" b="1" dirty="0"/>
              <a:t>donne son accord </a:t>
            </a:r>
            <a:r>
              <a:rPr lang="fr-FR" dirty="0"/>
              <a:t>à une offre de contrat qui lui est faite. </a:t>
            </a:r>
          </a:p>
          <a:p>
            <a:pPr marL="0" indent="0" algn="just">
              <a:buNone/>
            </a:pPr>
            <a:endParaRPr lang="fr-FR" dirty="0"/>
          </a:p>
          <a:p>
            <a:pPr marL="0" indent="0" algn="just">
              <a:buNone/>
            </a:pPr>
            <a:r>
              <a:rPr lang="fr-FR" dirty="0"/>
              <a:t>L’acceptation doit être : </a:t>
            </a:r>
          </a:p>
          <a:p>
            <a:pPr marL="0" indent="0" algn="just">
              <a:buNone/>
            </a:pPr>
            <a:endParaRPr lang="fr-FR" dirty="0"/>
          </a:p>
          <a:p>
            <a:pPr lvl="0" algn="just"/>
            <a:r>
              <a:rPr lang="fr-FR" b="1" u="sng" dirty="0"/>
              <a:t>expresse</a:t>
            </a:r>
            <a:r>
              <a:rPr lang="fr-FR" dirty="0"/>
              <a:t>, sauf dans les cas particuliers où le silence vaut acceptation </a:t>
            </a:r>
          </a:p>
          <a:p>
            <a:pPr marL="0" lvl="0" indent="0" algn="just">
              <a:buNone/>
            </a:pPr>
            <a:endParaRPr lang="fr-FR" dirty="0"/>
          </a:p>
          <a:p>
            <a:pPr lvl="1" algn="just">
              <a:buFont typeface="Wingdings" pitchFamily="2" charset="2"/>
              <a:buChar char="Ø"/>
            </a:pPr>
            <a:r>
              <a:rPr lang="fr-FR" sz="3200" dirty="0"/>
              <a:t>en cas d’usage entre les parties, en cas d’usage au sein d’une profession</a:t>
            </a:r>
          </a:p>
          <a:p>
            <a:pPr lvl="1" algn="just">
              <a:buFont typeface="Wingdings" pitchFamily="2" charset="2"/>
              <a:buChar char="Ø"/>
            </a:pPr>
            <a:r>
              <a:rPr lang="fr-FR" sz="3200" dirty="0"/>
              <a:t>dans le cadre de relations antérieures </a:t>
            </a:r>
          </a:p>
          <a:p>
            <a:pPr lvl="1" algn="just">
              <a:buFont typeface="Wingdings" pitchFamily="2" charset="2"/>
              <a:buChar char="Ø"/>
            </a:pPr>
            <a:r>
              <a:rPr lang="fr-FR" sz="3200" dirty="0"/>
              <a:t>exception légale </a:t>
            </a:r>
            <a:r>
              <a:rPr lang="fr-FR" sz="3200" dirty="0" smtClean="0"/>
              <a:t>(exemple</a:t>
            </a:r>
            <a:r>
              <a:rPr lang="fr-FR" sz="3200" dirty="0"/>
              <a:t> : renouvellement du bail)</a:t>
            </a:r>
          </a:p>
          <a:p>
            <a:pPr marL="457200" lvl="1" indent="0" algn="just">
              <a:buNone/>
            </a:pPr>
            <a:endParaRPr lang="fr-FR" sz="3200" dirty="0"/>
          </a:p>
          <a:p>
            <a:pPr algn="just"/>
            <a:r>
              <a:rPr lang="fr-FR" b="1" u="sng" dirty="0"/>
              <a:t>sans </a:t>
            </a:r>
            <a:r>
              <a:rPr lang="fr-FR" b="1" u="sng" dirty="0" smtClean="0"/>
              <a:t>réserve:</a:t>
            </a:r>
            <a:r>
              <a:rPr lang="fr-FR" dirty="0" smtClean="0"/>
              <a:t> </a:t>
            </a:r>
            <a:r>
              <a:rPr lang="fr-FR" dirty="0"/>
              <a:t>s</a:t>
            </a:r>
            <a:r>
              <a:rPr lang="fr-FR" dirty="0" smtClean="0"/>
              <a:t>i </a:t>
            </a:r>
            <a:r>
              <a:rPr lang="fr-FR" dirty="0"/>
              <a:t>le cocontractant émet une réserve, ce ne sera alors pas considéré comme une acceptation, mais une contre-proposition.</a:t>
            </a:r>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368730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274638"/>
            <a:ext cx="7859216" cy="922114"/>
          </a:xfrm>
          <a:solidFill>
            <a:schemeClr val="accent6">
              <a:lumMod val="60000"/>
              <a:lumOff val="40000"/>
            </a:schemeClr>
          </a:solidFill>
        </p:spPr>
        <p:txBody>
          <a:bodyPr>
            <a:normAutofit/>
          </a:bodyPr>
          <a:lstStyle/>
          <a:p>
            <a:pPr lvl="0">
              <a:spcBef>
                <a:spcPct val="20000"/>
              </a:spcBef>
            </a:pPr>
            <a:r>
              <a:rPr lang="fr-FR" b="1" dirty="0" smtClean="0"/>
              <a:t>PRESENTATION DU COURS</a:t>
            </a:r>
            <a:endParaRPr lang="en-GB" b="1" dirty="0"/>
          </a:p>
        </p:txBody>
      </p:sp>
      <p:sp>
        <p:nvSpPr>
          <p:cNvPr id="3" name="Content Placeholder 2"/>
          <p:cNvSpPr>
            <a:spLocks noGrp="1"/>
          </p:cNvSpPr>
          <p:nvPr>
            <p:ph idx="1"/>
          </p:nvPr>
        </p:nvSpPr>
        <p:spPr>
          <a:xfrm>
            <a:off x="323528" y="1600200"/>
            <a:ext cx="8363272" cy="4925144"/>
          </a:xfrm>
        </p:spPr>
        <p:txBody>
          <a:bodyPr>
            <a:normAutofit fontScale="47500" lnSpcReduction="20000"/>
          </a:bodyPr>
          <a:lstStyle/>
          <a:p>
            <a:pPr lvl="0">
              <a:buFont typeface="Wingdings" pitchFamily="2" charset="2"/>
              <a:buChar char="Ø"/>
            </a:pPr>
            <a:r>
              <a:rPr lang="fr-FR" sz="3700" b="1" u="sng" kern="1400" cap="all" dirty="0" smtClean="0">
                <a:cs typeface="Arial" pitchFamily="34" charset="0"/>
              </a:rPr>
              <a:t>OBJECTIFS</a:t>
            </a:r>
          </a:p>
          <a:p>
            <a:pPr lvl="0">
              <a:buFont typeface="Wingdings" pitchFamily="2" charset="2"/>
              <a:buChar char="Ø"/>
            </a:pPr>
            <a:endParaRPr lang="fr-FR" sz="3700" b="1" u="sng" kern="1400" cap="all" dirty="0" smtClean="0">
              <a:cs typeface="Arial" pitchFamily="34" charset="0"/>
            </a:endParaRPr>
          </a:p>
          <a:p>
            <a:pPr lvl="0">
              <a:buFont typeface="Wingdings" pitchFamily="2" charset="2"/>
              <a:buChar char="Ø"/>
            </a:pPr>
            <a:r>
              <a:rPr lang="fr-FR" sz="3700" b="1" u="sng" dirty="0" smtClean="0">
                <a:solidFill>
                  <a:prstClr val="black"/>
                </a:solidFill>
                <a:ea typeface="+mj-ea"/>
                <a:cs typeface="Arial" pitchFamily="34" charset="0"/>
              </a:rPr>
              <a:t>PLAN DES 6 SEANCES DE COURS</a:t>
            </a:r>
            <a:r>
              <a:rPr lang="fr-FR" sz="3700" b="1" dirty="0" smtClean="0">
                <a:solidFill>
                  <a:prstClr val="black"/>
                </a:solidFill>
                <a:ea typeface="+mj-ea"/>
                <a:cs typeface="Arial" pitchFamily="34" charset="0"/>
              </a:rPr>
              <a:t> du 17 février au 31 mars 2015</a:t>
            </a:r>
          </a:p>
          <a:p>
            <a:r>
              <a:rPr lang="fr-FR" sz="2800" dirty="0"/>
              <a:t>Introduction au droit des affaires et des obligations</a:t>
            </a:r>
          </a:p>
          <a:p>
            <a:r>
              <a:rPr lang="fr-FR" sz="2800" dirty="0"/>
              <a:t>Les fondamentaux du droit de la P.I </a:t>
            </a:r>
            <a:endParaRPr lang="fr-FR" sz="2800" dirty="0" smtClean="0"/>
          </a:p>
          <a:p>
            <a:r>
              <a:rPr lang="fr-FR" sz="2800" dirty="0" smtClean="0"/>
              <a:t>Le </a:t>
            </a:r>
            <a:r>
              <a:rPr lang="fr-FR" sz="2800" dirty="0"/>
              <a:t>droit de la P.I appliquée à l'informatique</a:t>
            </a:r>
          </a:p>
          <a:p>
            <a:r>
              <a:rPr lang="fr-FR" sz="2800" dirty="0"/>
              <a:t>Les contrats informatiques </a:t>
            </a:r>
            <a:endParaRPr lang="fr-FR" sz="2800" dirty="0" smtClean="0"/>
          </a:p>
          <a:p>
            <a:r>
              <a:rPr lang="fr-FR" sz="2800" dirty="0" smtClean="0"/>
              <a:t>Les </a:t>
            </a:r>
            <a:r>
              <a:rPr lang="fr-FR" sz="2800" dirty="0"/>
              <a:t>contentieux informatiques e</a:t>
            </a:r>
            <a:r>
              <a:rPr lang="fr-FR" sz="2800" dirty="0" smtClean="0"/>
              <a:t>t la signature </a:t>
            </a:r>
            <a:r>
              <a:rPr lang="fr-FR" sz="2800" dirty="0"/>
              <a:t>électronique) </a:t>
            </a:r>
            <a:endParaRPr lang="fr-FR" sz="2800" dirty="0" smtClean="0"/>
          </a:p>
          <a:p>
            <a:r>
              <a:rPr lang="fr-FR" sz="2800" dirty="0" smtClean="0"/>
              <a:t>Introduction </a:t>
            </a:r>
            <a:r>
              <a:rPr lang="fr-FR" sz="2800" dirty="0"/>
              <a:t>au cadre réglementaire et juridique de la sécurité informatique et de la protection des données à caractère personnel</a:t>
            </a:r>
          </a:p>
          <a:p>
            <a:pPr lvl="0">
              <a:buFont typeface="Wingdings" pitchFamily="2" charset="2"/>
              <a:buChar char="Ø"/>
            </a:pPr>
            <a:endParaRPr lang="fr-FR" sz="3700" b="1" dirty="0" smtClean="0">
              <a:solidFill>
                <a:prstClr val="black"/>
              </a:solidFill>
              <a:ea typeface="+mj-ea"/>
              <a:cs typeface="Arial" pitchFamily="34" charset="0"/>
            </a:endParaRPr>
          </a:p>
          <a:p>
            <a:pPr lvl="0">
              <a:buFont typeface="Wingdings" pitchFamily="2" charset="2"/>
              <a:buChar char="Ø"/>
            </a:pPr>
            <a:r>
              <a:rPr lang="fr-FR" sz="3700" b="1" u="sng" dirty="0" smtClean="0">
                <a:ea typeface="Times New Roman"/>
              </a:rPr>
              <a:t>EVALUATION</a:t>
            </a:r>
          </a:p>
          <a:p>
            <a:pPr marL="0" lvl="0" indent="0">
              <a:buNone/>
            </a:pPr>
            <a:endParaRPr lang="en-GB" sz="3700" dirty="0">
              <a:ea typeface="Times New Roman"/>
            </a:endParaRPr>
          </a:p>
          <a:p>
            <a:pPr marL="0" indent="0" algn="just">
              <a:spcAft>
                <a:spcPts val="0"/>
              </a:spcAft>
              <a:buNone/>
            </a:pPr>
            <a:r>
              <a:rPr lang="fr-FR" dirty="0" smtClean="0">
                <a:latin typeface="Arial"/>
                <a:ea typeface="Times New Roman"/>
              </a:rPr>
              <a:t>Ce programme </a:t>
            </a:r>
            <a:r>
              <a:rPr lang="fr-FR" dirty="0">
                <a:latin typeface="Arial"/>
                <a:ea typeface="Times New Roman"/>
              </a:rPr>
              <a:t>sera validé par un contrôle continu (une note sur 20 combinée avec l'examen final sur table) portant sur :</a:t>
            </a:r>
            <a:endParaRPr lang="en-GB" dirty="0">
              <a:latin typeface="Arial"/>
              <a:ea typeface="Times New Roman"/>
            </a:endParaRPr>
          </a:p>
          <a:p>
            <a:pPr lvl="0" algn="just">
              <a:buFont typeface="Arial"/>
              <a:buChar char="-"/>
            </a:pPr>
            <a:r>
              <a:rPr lang="fr-FR" dirty="0" smtClean="0">
                <a:latin typeface="Arial"/>
                <a:ea typeface="Times New Roman"/>
              </a:rPr>
              <a:t>l'assiduité </a:t>
            </a:r>
            <a:r>
              <a:rPr lang="fr-FR" dirty="0">
                <a:latin typeface="Arial"/>
                <a:ea typeface="Times New Roman"/>
              </a:rPr>
              <a:t>en cours</a:t>
            </a:r>
            <a:endParaRPr lang="en-GB" dirty="0">
              <a:latin typeface="Arial"/>
              <a:ea typeface="Times New Roman"/>
            </a:endParaRPr>
          </a:p>
          <a:p>
            <a:pPr lvl="0" algn="just">
              <a:buFont typeface="Arial"/>
              <a:buChar char="-"/>
            </a:pPr>
            <a:r>
              <a:rPr lang="fr-FR" dirty="0">
                <a:latin typeface="Arial"/>
                <a:ea typeface="Times New Roman"/>
              </a:rPr>
              <a:t>la participation orale </a:t>
            </a:r>
            <a:endParaRPr lang="en-GB" dirty="0">
              <a:latin typeface="Arial"/>
              <a:ea typeface="Times New Roman"/>
            </a:endParaRPr>
          </a:p>
          <a:p>
            <a:pPr lvl="0" algn="just">
              <a:buFont typeface="Arial"/>
              <a:buChar char="-"/>
            </a:pPr>
            <a:r>
              <a:rPr lang="fr-FR" dirty="0">
                <a:latin typeface="Arial"/>
                <a:ea typeface="Times New Roman"/>
              </a:rPr>
              <a:t>les devoirs à la maison </a:t>
            </a:r>
            <a:endParaRPr lang="en-GB" dirty="0">
              <a:latin typeface="Arial"/>
              <a:ea typeface="Times New Roman"/>
            </a:endParaRPr>
          </a:p>
          <a:p>
            <a:pPr lvl="0" algn="just">
              <a:buFont typeface="Arial"/>
              <a:buChar char="-"/>
            </a:pPr>
            <a:r>
              <a:rPr lang="fr-FR" dirty="0">
                <a:latin typeface="Arial"/>
                <a:ea typeface="Times New Roman"/>
              </a:rPr>
              <a:t>les interrogations orales </a:t>
            </a:r>
            <a:endParaRPr lang="en-GB" dirty="0">
              <a:latin typeface="Arial"/>
              <a:ea typeface="Times New Roman"/>
            </a:endParaRPr>
          </a:p>
          <a:p>
            <a:pPr lvl="0" algn="just">
              <a:buFont typeface="Arial"/>
              <a:buChar char="-"/>
            </a:pPr>
            <a:r>
              <a:rPr lang="fr-FR" dirty="0">
                <a:latin typeface="Arial"/>
                <a:ea typeface="Times New Roman"/>
              </a:rPr>
              <a:t>les interrogations écrites</a:t>
            </a:r>
            <a:r>
              <a:rPr lang="fr-FR" b="1" dirty="0">
                <a:latin typeface="Arial"/>
                <a:ea typeface="Times New Roman"/>
              </a:rPr>
              <a:t> </a:t>
            </a:r>
            <a:r>
              <a:rPr lang="fr-FR" dirty="0">
                <a:latin typeface="Arial"/>
                <a:ea typeface="Times New Roman"/>
              </a:rPr>
              <a:t>(quizz)</a:t>
            </a:r>
            <a:endParaRPr lang="en-GB" dirty="0">
              <a:latin typeface="Arial"/>
              <a:ea typeface="Times New Roman"/>
            </a:endParaRPr>
          </a:p>
          <a:p>
            <a:pPr marL="0" indent="0" algn="just">
              <a:spcAft>
                <a:spcPts val="0"/>
              </a:spcAft>
              <a:buNone/>
            </a:pPr>
            <a:endParaRPr lang="en-GB" sz="3700" dirty="0" smtClean="0">
              <a:ea typeface="Times New Roman"/>
            </a:endParaRPr>
          </a:p>
          <a:p>
            <a:pPr>
              <a:buFont typeface="Wingdings" pitchFamily="2" charset="2"/>
              <a:buChar char="Ø"/>
            </a:pPr>
            <a:endParaRPr lang="en-GB" sz="3700" dirty="0">
              <a:latin typeface="Arial"/>
              <a:ea typeface="Times New Roman"/>
            </a:endParaRPr>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701069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sz="4000" b="1" u="sng" dirty="0" smtClean="0"/>
              <a:t>Conditions de validité du contrat</a:t>
            </a:r>
            <a:endParaRPr lang="en-GB" sz="4000" b="1" u="sng" dirty="0"/>
          </a:p>
        </p:txBody>
      </p:sp>
      <p:sp>
        <p:nvSpPr>
          <p:cNvPr id="3" name="Content Placeholder 2"/>
          <p:cNvSpPr>
            <a:spLocks noGrp="1"/>
          </p:cNvSpPr>
          <p:nvPr>
            <p:ph idx="1"/>
          </p:nvPr>
        </p:nvSpPr>
        <p:spPr>
          <a:xfrm>
            <a:off x="251520" y="1600200"/>
            <a:ext cx="8435280" cy="5069160"/>
          </a:xfrm>
        </p:spPr>
        <p:txBody>
          <a:bodyPr>
            <a:normAutofit fontScale="32500" lnSpcReduction="20000"/>
          </a:bodyPr>
          <a:lstStyle/>
          <a:p>
            <a:pPr marL="0" lvl="0" indent="0" algn="just">
              <a:buNone/>
            </a:pPr>
            <a:r>
              <a:rPr lang="fr-FR" sz="5600" dirty="0">
                <a:solidFill>
                  <a:prstClr val="black"/>
                </a:solidFill>
              </a:rPr>
              <a:t>Les conditions sont indiquées à </a:t>
            </a:r>
            <a:r>
              <a:rPr lang="fr-FR" sz="5600" b="1" u="sng" dirty="0">
                <a:solidFill>
                  <a:prstClr val="black"/>
                </a:solidFill>
              </a:rPr>
              <a:t>l’article 1108 du Code civil</a:t>
            </a:r>
            <a:r>
              <a:rPr lang="fr-FR" sz="5600" dirty="0">
                <a:solidFill>
                  <a:prstClr val="black"/>
                </a:solidFill>
              </a:rPr>
              <a:t>. </a:t>
            </a:r>
            <a:endParaRPr lang="fr-FR" sz="5600" dirty="0" smtClean="0">
              <a:solidFill>
                <a:prstClr val="black"/>
              </a:solidFill>
            </a:endParaRPr>
          </a:p>
          <a:p>
            <a:pPr marL="0" lvl="0" indent="0" algn="just">
              <a:buNone/>
            </a:pPr>
            <a:endParaRPr lang="fr-FR" sz="5600" dirty="0">
              <a:solidFill>
                <a:prstClr val="black"/>
              </a:solidFill>
            </a:endParaRPr>
          </a:p>
          <a:p>
            <a:pPr marL="0" lvl="0" indent="0" algn="just">
              <a:buNone/>
            </a:pPr>
            <a:r>
              <a:rPr lang="fr-FR" sz="5600" dirty="0" smtClean="0">
                <a:solidFill>
                  <a:prstClr val="black"/>
                </a:solidFill>
              </a:rPr>
              <a:t>Quatre </a:t>
            </a:r>
            <a:r>
              <a:rPr lang="fr-FR" sz="5600" dirty="0">
                <a:solidFill>
                  <a:prstClr val="black"/>
                </a:solidFill>
              </a:rPr>
              <a:t>conditions sont essentielles pour la validité d’une convention :</a:t>
            </a:r>
            <a:r>
              <a:rPr lang="fr-FR" sz="5600" i="1" dirty="0">
                <a:solidFill>
                  <a:prstClr val="black"/>
                </a:solidFill>
              </a:rPr>
              <a:t> </a:t>
            </a:r>
            <a:endParaRPr lang="fr-FR" sz="5600" dirty="0">
              <a:solidFill>
                <a:prstClr val="black"/>
              </a:solidFill>
            </a:endParaRPr>
          </a:p>
          <a:p>
            <a:pPr marL="0" lvl="0" indent="0" algn="just">
              <a:buNone/>
            </a:pPr>
            <a:r>
              <a:rPr lang="fr-FR" sz="5600" dirty="0">
                <a:solidFill>
                  <a:prstClr val="black"/>
                </a:solidFill>
              </a:rPr>
              <a:t>		</a:t>
            </a:r>
          </a:p>
          <a:p>
            <a:pPr algn="just">
              <a:buFont typeface="Arial"/>
              <a:buChar char="•"/>
            </a:pPr>
            <a:r>
              <a:rPr lang="fr-FR" sz="5600" u="sng" dirty="0" smtClean="0">
                <a:solidFill>
                  <a:srgbClr val="000000"/>
                </a:solidFill>
              </a:rPr>
              <a:t>La</a:t>
            </a:r>
            <a:r>
              <a:rPr lang="fr-FR" sz="5600" u="sng" dirty="0">
                <a:solidFill>
                  <a:srgbClr val="000000"/>
                </a:solidFill>
              </a:rPr>
              <a:t> </a:t>
            </a:r>
            <a:r>
              <a:rPr lang="fr-FR" sz="5600" b="1" u="sng" dirty="0">
                <a:solidFill>
                  <a:srgbClr val="000000"/>
                </a:solidFill>
              </a:rPr>
              <a:t>capacité</a:t>
            </a:r>
            <a:r>
              <a:rPr lang="fr-FR" sz="5600" dirty="0">
                <a:solidFill>
                  <a:srgbClr val="000000"/>
                </a:solidFill>
              </a:rPr>
              <a:t> des parties </a:t>
            </a:r>
            <a:r>
              <a:rPr lang="fr-FR" sz="5600" dirty="0" smtClean="0">
                <a:solidFill>
                  <a:srgbClr val="000000"/>
                </a:solidFill>
              </a:rPr>
              <a:t>à contracter : </a:t>
            </a:r>
            <a:r>
              <a:rPr lang="fr-FR" sz="5600" dirty="0">
                <a:solidFill>
                  <a:srgbClr val="000000"/>
                </a:solidFill>
              </a:rPr>
              <a:t>un incapable ne peut contracter, sauf, sous certaines conditions, s'il est représenté à cet </a:t>
            </a:r>
            <a:r>
              <a:rPr lang="fr-FR" sz="5600" dirty="0" smtClean="0">
                <a:solidFill>
                  <a:srgbClr val="000000"/>
                </a:solidFill>
              </a:rPr>
              <a:t>effet,</a:t>
            </a:r>
          </a:p>
          <a:p>
            <a:pPr marL="0" indent="0" algn="just">
              <a:buNone/>
            </a:pPr>
            <a:endParaRPr lang="fr-FR" sz="5600" dirty="0">
              <a:solidFill>
                <a:srgbClr val="000000"/>
              </a:solidFill>
            </a:endParaRPr>
          </a:p>
          <a:p>
            <a:pPr algn="just">
              <a:buFont typeface="Arial"/>
              <a:buChar char="•"/>
            </a:pPr>
            <a:r>
              <a:rPr lang="fr-FR" sz="5600" u="sng" dirty="0">
                <a:solidFill>
                  <a:srgbClr val="000000"/>
                </a:solidFill>
              </a:rPr>
              <a:t>Un </a:t>
            </a:r>
            <a:r>
              <a:rPr lang="fr-FR" sz="5600" b="1" u="sng" dirty="0">
                <a:solidFill>
                  <a:srgbClr val="000000"/>
                </a:solidFill>
              </a:rPr>
              <a:t>consentement</a:t>
            </a:r>
            <a:r>
              <a:rPr lang="fr-FR" sz="5600" dirty="0">
                <a:solidFill>
                  <a:srgbClr val="000000"/>
                </a:solidFill>
              </a:rPr>
              <a:t> valable (un dément ne peut contracter) et exempt de </a:t>
            </a:r>
            <a:r>
              <a:rPr lang="fr-FR" sz="5600" dirty="0" smtClean="0">
                <a:solidFill>
                  <a:srgbClr val="000000"/>
                </a:solidFill>
              </a:rPr>
              <a:t>vices de la partie qui s'oblige. </a:t>
            </a:r>
            <a:r>
              <a:rPr lang="fr-FR" sz="5600" dirty="0">
                <a:solidFill>
                  <a:srgbClr val="000000"/>
                </a:solidFill>
              </a:rPr>
              <a:t>Celui qui contracte parce qu'on l'y force (</a:t>
            </a:r>
            <a:r>
              <a:rPr lang="fr-FR" sz="5600" b="1" dirty="0">
                <a:solidFill>
                  <a:srgbClr val="000000"/>
                </a:solidFill>
              </a:rPr>
              <a:t>violence</a:t>
            </a:r>
            <a:r>
              <a:rPr lang="fr-FR" sz="5600" dirty="0">
                <a:solidFill>
                  <a:srgbClr val="000000"/>
                </a:solidFill>
              </a:rPr>
              <a:t>) n'est pas tenu, pas plus que celui qui a été victime de manœuvres </a:t>
            </a:r>
            <a:r>
              <a:rPr lang="fr-FR" sz="5600" dirty="0" smtClean="0">
                <a:solidFill>
                  <a:srgbClr val="000000"/>
                </a:solidFill>
              </a:rPr>
              <a:t>dolosives. </a:t>
            </a:r>
            <a:r>
              <a:rPr lang="fr-FR" sz="5600" dirty="0">
                <a:solidFill>
                  <a:srgbClr val="000000"/>
                </a:solidFill>
              </a:rPr>
              <a:t>Sous certaines conditions, celui qui s'est trompé peut demander l'annulation de son engagement pour </a:t>
            </a:r>
            <a:r>
              <a:rPr lang="fr-FR" sz="5600" b="1" dirty="0" smtClean="0">
                <a:solidFill>
                  <a:srgbClr val="000000"/>
                </a:solidFill>
              </a:rPr>
              <a:t>erreur</a:t>
            </a:r>
            <a:r>
              <a:rPr lang="fr-FR" sz="5600" dirty="0" smtClean="0">
                <a:solidFill>
                  <a:srgbClr val="000000"/>
                </a:solidFill>
              </a:rPr>
              <a:t>,</a:t>
            </a:r>
          </a:p>
          <a:p>
            <a:pPr marL="0" indent="0" algn="just">
              <a:buNone/>
            </a:pPr>
            <a:endParaRPr lang="fr-FR" sz="5600" dirty="0">
              <a:solidFill>
                <a:srgbClr val="000000"/>
              </a:solidFill>
            </a:endParaRPr>
          </a:p>
          <a:p>
            <a:pPr algn="just">
              <a:buFont typeface="Arial"/>
              <a:buChar char="•"/>
            </a:pPr>
            <a:r>
              <a:rPr lang="fr-FR" sz="5600" dirty="0">
                <a:solidFill>
                  <a:srgbClr val="000000"/>
                </a:solidFill>
              </a:rPr>
              <a:t>Un</a:t>
            </a:r>
            <a:r>
              <a:rPr lang="fr-FR" sz="5600" u="sng" dirty="0">
                <a:solidFill>
                  <a:srgbClr val="000000"/>
                </a:solidFill>
              </a:rPr>
              <a:t> </a:t>
            </a:r>
            <a:r>
              <a:rPr lang="fr-FR" sz="5600" b="1" u="sng" dirty="0">
                <a:solidFill>
                  <a:srgbClr val="000000"/>
                </a:solidFill>
              </a:rPr>
              <a:t>objet</a:t>
            </a:r>
            <a:r>
              <a:rPr lang="fr-FR" sz="5600" u="sng" dirty="0">
                <a:solidFill>
                  <a:srgbClr val="000000"/>
                </a:solidFill>
              </a:rPr>
              <a:t> </a:t>
            </a:r>
            <a:r>
              <a:rPr lang="fr-FR" sz="5600" dirty="0" smtClean="0">
                <a:solidFill>
                  <a:srgbClr val="000000"/>
                </a:solidFill>
              </a:rPr>
              <a:t>certain qui forme la matière de l'engagement,</a:t>
            </a:r>
          </a:p>
          <a:p>
            <a:pPr algn="just">
              <a:buFont typeface="Arial"/>
              <a:buChar char="•"/>
            </a:pPr>
            <a:endParaRPr lang="fr-FR" sz="5600" dirty="0">
              <a:solidFill>
                <a:srgbClr val="000000"/>
              </a:solidFill>
            </a:endParaRPr>
          </a:p>
          <a:p>
            <a:pPr algn="just">
              <a:buFont typeface="Arial"/>
              <a:buChar char="•"/>
            </a:pPr>
            <a:r>
              <a:rPr lang="fr-FR" sz="5600" dirty="0" smtClean="0">
                <a:solidFill>
                  <a:srgbClr val="000000"/>
                </a:solidFill>
              </a:rPr>
              <a:t>Une</a:t>
            </a:r>
            <a:r>
              <a:rPr lang="fr-FR" sz="5600" dirty="0">
                <a:solidFill>
                  <a:srgbClr val="000000"/>
                </a:solidFill>
              </a:rPr>
              <a:t> </a:t>
            </a:r>
            <a:r>
              <a:rPr lang="fr-FR" sz="5600" b="1" u="sng" dirty="0">
                <a:solidFill>
                  <a:srgbClr val="000000"/>
                </a:solidFill>
              </a:rPr>
              <a:t>cause</a:t>
            </a:r>
            <a:r>
              <a:rPr lang="fr-FR" sz="5600" dirty="0">
                <a:solidFill>
                  <a:srgbClr val="000000"/>
                </a:solidFill>
              </a:rPr>
              <a:t> </a:t>
            </a:r>
            <a:r>
              <a:rPr lang="fr-FR" sz="5600" dirty="0" smtClean="0">
                <a:solidFill>
                  <a:srgbClr val="000000"/>
                </a:solidFill>
              </a:rPr>
              <a:t>licite dans l'obligation.</a:t>
            </a:r>
          </a:p>
          <a:p>
            <a:pPr marL="0" lvl="0" indent="0">
              <a:buNone/>
            </a:pPr>
            <a:endParaRPr lang="fr-FR" sz="4000" dirty="0" smtClean="0">
              <a:solidFill>
                <a:srgbClr val="000000"/>
              </a:solidFill>
            </a:endParaRPr>
          </a:p>
          <a:p>
            <a:pPr marL="0" lvl="0" indent="0" algn="just">
              <a:buNone/>
            </a:pPr>
            <a:r>
              <a:rPr lang="fr-FR" sz="4900" b="1" u="sng" dirty="0" smtClean="0">
                <a:solidFill>
                  <a:srgbClr val="000000"/>
                </a:solidFill>
              </a:rPr>
              <a:t>NOTA:</a:t>
            </a:r>
            <a:r>
              <a:rPr lang="fr-FR" sz="4900" b="1" dirty="0" smtClean="0">
                <a:solidFill>
                  <a:srgbClr val="000000"/>
                </a:solidFill>
              </a:rPr>
              <a:t> </a:t>
            </a:r>
            <a:r>
              <a:rPr lang="fr-FR" sz="4900" dirty="0" smtClean="0">
                <a:solidFill>
                  <a:srgbClr val="000000"/>
                </a:solidFill>
              </a:rPr>
              <a:t>Si </a:t>
            </a:r>
            <a:r>
              <a:rPr lang="fr-FR" sz="4900" dirty="0">
                <a:solidFill>
                  <a:srgbClr val="000000"/>
                </a:solidFill>
              </a:rPr>
              <a:t>les conditions de formation du contrat ne sont pas respectées, sa nullité peut être demandée en justice, soit par tout intéressé (nullité dite absolue), soit par les personnes que la loi entend protéger (nullité relative).</a:t>
            </a:r>
          </a:p>
          <a:p>
            <a:pPr marL="0" indent="0" algn="just">
              <a:buNone/>
            </a:pPr>
            <a:endParaRPr lang="fr-FR" sz="4300" dirty="0">
              <a:solidFill>
                <a:srgbClr val="000000"/>
              </a:solidFill>
            </a:endParaRPr>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5676309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Gregoire.Dumas\Desktop\med_360040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548680"/>
            <a:ext cx="5616624" cy="5616624"/>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6567535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148" t="1439" r="4257" b="5517"/>
          <a:stretch/>
        </p:blipFill>
        <p:spPr bwMode="auto">
          <a:xfrm rot="5400000">
            <a:off x="1421369" y="683229"/>
            <a:ext cx="5832650" cy="5419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Connecteur droit avec flèche 12"/>
          <p:cNvCxnSpPr/>
          <p:nvPr/>
        </p:nvCxnSpPr>
        <p:spPr>
          <a:xfrm flipH="1">
            <a:off x="5580112" y="2564904"/>
            <a:ext cx="2232248" cy="93610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5" name="Ellipse 14"/>
          <p:cNvSpPr/>
          <p:nvPr/>
        </p:nvSpPr>
        <p:spPr>
          <a:xfrm>
            <a:off x="7524328" y="1988840"/>
            <a:ext cx="1296144" cy="86409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fr-FR" sz="1200" dirty="0" smtClean="0">
                <a:solidFill>
                  <a:prstClr val="black"/>
                </a:solidFill>
              </a:rPr>
              <a:t>Subdivision du titre</a:t>
            </a:r>
            <a:endParaRPr lang="fr-FR" sz="1200" dirty="0">
              <a:solidFill>
                <a:prstClr val="black"/>
              </a:solidFill>
            </a:endParaRPr>
          </a:p>
        </p:txBody>
      </p:sp>
      <p:cxnSp>
        <p:nvCxnSpPr>
          <p:cNvPr id="19" name="Connecteur droit avec flèche 18"/>
          <p:cNvCxnSpPr>
            <a:stCxn id="20" idx="5"/>
          </p:cNvCxnSpPr>
          <p:nvPr/>
        </p:nvCxnSpPr>
        <p:spPr>
          <a:xfrm>
            <a:off x="1141824" y="4002331"/>
            <a:ext cx="981904" cy="362773"/>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0" name="Ellipse 19"/>
          <p:cNvSpPr/>
          <p:nvPr/>
        </p:nvSpPr>
        <p:spPr>
          <a:xfrm>
            <a:off x="35496" y="3387704"/>
            <a:ext cx="1296144" cy="720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fr-FR" sz="1200" dirty="0" smtClean="0">
                <a:solidFill>
                  <a:prstClr val="black"/>
                </a:solidFill>
              </a:rPr>
              <a:t>Article</a:t>
            </a:r>
            <a:endParaRPr lang="fr-FR" sz="1200" dirty="0">
              <a:solidFill>
                <a:prstClr val="black"/>
              </a:solidFill>
            </a:endParaRPr>
          </a:p>
        </p:txBody>
      </p:sp>
      <p:cxnSp>
        <p:nvCxnSpPr>
          <p:cNvPr id="27" name="Connecteur droit avec flèche 26"/>
          <p:cNvCxnSpPr/>
          <p:nvPr/>
        </p:nvCxnSpPr>
        <p:spPr>
          <a:xfrm flipV="1">
            <a:off x="1547664" y="5237186"/>
            <a:ext cx="360040" cy="6402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9" name="Ellipse 28"/>
          <p:cNvSpPr/>
          <p:nvPr/>
        </p:nvSpPr>
        <p:spPr>
          <a:xfrm>
            <a:off x="0" y="5121187"/>
            <a:ext cx="1619672" cy="79209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fr-FR" sz="1200" dirty="0" smtClean="0">
                <a:solidFill>
                  <a:prstClr val="black"/>
                </a:solidFill>
              </a:rPr>
              <a:t>Jurisprudence</a:t>
            </a:r>
            <a:endParaRPr lang="fr-FR" sz="1200" dirty="0">
              <a:solidFill>
                <a:prstClr val="black"/>
              </a:solidFill>
            </a:endParaRPr>
          </a:p>
        </p:txBody>
      </p:sp>
      <p:cxnSp>
        <p:nvCxnSpPr>
          <p:cNvPr id="2051" name="Connecteur droit avec flèche 2050"/>
          <p:cNvCxnSpPr>
            <a:stCxn id="2055" idx="2"/>
          </p:cNvCxnSpPr>
          <p:nvPr/>
        </p:nvCxnSpPr>
        <p:spPr>
          <a:xfrm flipH="1" flipV="1">
            <a:off x="5220072" y="5301208"/>
            <a:ext cx="2088232" cy="43204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055" name="Ellipse 2054"/>
          <p:cNvSpPr/>
          <p:nvPr/>
        </p:nvSpPr>
        <p:spPr>
          <a:xfrm>
            <a:off x="7308304" y="5301208"/>
            <a:ext cx="1440160" cy="86409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fr-FR" sz="1200" dirty="0" smtClean="0">
                <a:solidFill>
                  <a:prstClr val="black"/>
                </a:solidFill>
              </a:rPr>
              <a:t>Référence</a:t>
            </a:r>
            <a:endParaRPr lang="fr-FR" sz="1200" dirty="0">
              <a:solidFill>
                <a:prstClr val="black"/>
              </a:solidFill>
            </a:endParaRPr>
          </a:p>
        </p:txBody>
      </p:sp>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1344478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smtClean="0"/>
              <a:t>Conditions tenant aux contractants</a:t>
            </a:r>
            <a:endParaRPr lang="fr-FR" b="1" u="sng" dirty="0"/>
          </a:p>
        </p:txBody>
      </p:sp>
      <p:sp>
        <p:nvSpPr>
          <p:cNvPr id="3" name="Espace réservé du contenu 2"/>
          <p:cNvSpPr>
            <a:spLocks noGrp="1"/>
          </p:cNvSpPr>
          <p:nvPr>
            <p:ph idx="1"/>
          </p:nvPr>
        </p:nvSpPr>
        <p:spPr>
          <a:xfrm>
            <a:off x="457200" y="1484784"/>
            <a:ext cx="8229600" cy="5040560"/>
          </a:xfrm>
        </p:spPr>
        <p:txBody>
          <a:bodyPr>
            <a:normAutofit fontScale="92500" lnSpcReduction="20000"/>
          </a:bodyPr>
          <a:lstStyle/>
          <a:p>
            <a:pPr marL="0" indent="0">
              <a:buNone/>
            </a:pPr>
            <a:r>
              <a:rPr lang="fr-FR" sz="2200" dirty="0" smtClean="0"/>
              <a:t>	</a:t>
            </a:r>
            <a:r>
              <a:rPr lang="fr-FR" sz="2600" b="1" u="sng" dirty="0" smtClean="0"/>
              <a:t>1) La capacité de contracter</a:t>
            </a:r>
          </a:p>
          <a:p>
            <a:pPr marL="0" indent="0" algn="just">
              <a:buNone/>
            </a:pPr>
            <a:endParaRPr lang="fr-FR" sz="2200" dirty="0" smtClean="0"/>
          </a:p>
          <a:p>
            <a:pPr algn="just"/>
            <a:r>
              <a:rPr lang="fr-FR" sz="2200" b="1" u="sng" dirty="0"/>
              <a:t>Capacité:</a:t>
            </a:r>
          </a:p>
          <a:p>
            <a:pPr marL="0" indent="0" algn="just">
              <a:buNone/>
            </a:pPr>
            <a:endParaRPr lang="fr-FR" sz="2200" dirty="0" smtClean="0"/>
          </a:p>
          <a:p>
            <a:pPr marL="0" indent="0" algn="just">
              <a:buNone/>
            </a:pPr>
            <a:r>
              <a:rPr lang="fr-FR" sz="2200" dirty="0" smtClean="0"/>
              <a:t>Aptitude </a:t>
            </a:r>
            <a:r>
              <a:rPr lang="fr-FR" sz="2200" dirty="0"/>
              <a:t>à acquérir et exercer un droit. On distingue deux degrés dans la capacité juridique. La capacité de jouissance est l’aptitude à avoir des droits et des obligations. </a:t>
            </a:r>
          </a:p>
          <a:p>
            <a:pPr marL="0" indent="0" algn="just">
              <a:buNone/>
            </a:pPr>
            <a:r>
              <a:rPr lang="fr-FR" sz="2200" dirty="0"/>
              <a:t>La capacité d’exercice est le pouvoir de mettre en œuvre soi-même et seul ses droits et ses obligations, sans assistance ni représentation d’un tiers. </a:t>
            </a:r>
            <a:endParaRPr lang="fr-FR" sz="2200" dirty="0" smtClean="0"/>
          </a:p>
          <a:p>
            <a:pPr marL="0" indent="0" algn="just">
              <a:buNone/>
            </a:pPr>
            <a:endParaRPr lang="fr-FR" sz="2200" dirty="0"/>
          </a:p>
          <a:p>
            <a:pPr algn="just"/>
            <a:r>
              <a:rPr lang="fr-FR" sz="2200" b="1" u="sng" dirty="0"/>
              <a:t>Pouvoir de représentation </a:t>
            </a:r>
            <a:r>
              <a:rPr lang="fr-FR" sz="2200" b="1" u="sng" dirty="0" smtClean="0"/>
              <a:t>:</a:t>
            </a:r>
            <a:endParaRPr lang="fr-FR" sz="2200" b="1" u="sng" dirty="0"/>
          </a:p>
          <a:p>
            <a:pPr marL="0" indent="0" algn="just">
              <a:buNone/>
            </a:pPr>
            <a:endParaRPr lang="fr-FR" sz="2200" dirty="0" smtClean="0"/>
          </a:p>
          <a:p>
            <a:pPr marL="0" indent="0" algn="just">
              <a:buNone/>
            </a:pPr>
            <a:r>
              <a:rPr lang="fr-FR" sz="2200" dirty="0" smtClean="0"/>
              <a:t>La </a:t>
            </a:r>
            <a:r>
              <a:rPr lang="fr-FR" sz="2200" dirty="0"/>
              <a:t>représentation est le procédé juridique par lequel une personne, appelée représentant, agit au nom et pour le compte d’une autre personne, appelée représentée. Les effets de l’acte passé par le représentant se produisent directement sur la tête du représenté. </a:t>
            </a:r>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40022307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404664"/>
            <a:ext cx="8229600" cy="6453336"/>
          </a:xfrm>
        </p:spPr>
        <p:txBody>
          <a:bodyPr>
            <a:normAutofit fontScale="92500" lnSpcReduction="10000"/>
          </a:bodyPr>
          <a:lstStyle/>
          <a:p>
            <a:pPr marL="0" indent="0" algn="just">
              <a:buNone/>
            </a:pPr>
            <a:r>
              <a:rPr lang="fr-FR" dirty="0" smtClean="0"/>
              <a:t>	</a:t>
            </a:r>
            <a:r>
              <a:rPr lang="fr-FR" sz="2800" b="1" u="sng" dirty="0" smtClean="0"/>
              <a:t>2) Un consentement non vicié</a:t>
            </a:r>
          </a:p>
          <a:p>
            <a:pPr marL="0" indent="0" algn="just">
              <a:buNone/>
            </a:pPr>
            <a:endParaRPr lang="fr-FR" sz="2000" dirty="0" smtClean="0"/>
          </a:p>
          <a:p>
            <a:pPr marL="0" lvl="0" indent="0" algn="just">
              <a:buNone/>
            </a:pPr>
            <a:r>
              <a:rPr lang="fr-FR" sz="1900" dirty="0" smtClean="0"/>
              <a:t>Le </a:t>
            </a:r>
            <a:r>
              <a:rPr lang="fr-FR" sz="1900" dirty="0"/>
              <a:t>consentement donné par les parties doit être libre et éclairé. Il ne l’est pas dans le cas où il se trouve entaché par des « </a:t>
            </a:r>
            <a:r>
              <a:rPr lang="fr-FR" sz="1900" b="1" dirty="0"/>
              <a:t>vices du consentement</a:t>
            </a:r>
            <a:r>
              <a:rPr lang="fr-FR" sz="1900" dirty="0"/>
              <a:t> </a:t>
            </a:r>
            <a:r>
              <a:rPr lang="fr-FR" sz="1900" dirty="0" smtClean="0"/>
              <a:t>» (</a:t>
            </a:r>
            <a:r>
              <a:rPr lang="fr-FR" sz="1900" dirty="0" smtClean="0">
                <a:solidFill>
                  <a:prstClr val="black"/>
                </a:solidFill>
              </a:rPr>
              <a:t>faits </a:t>
            </a:r>
            <a:r>
              <a:rPr lang="fr-FR" sz="1900" dirty="0">
                <a:solidFill>
                  <a:prstClr val="black"/>
                </a:solidFill>
              </a:rPr>
              <a:t>de nature à entraîner l’altération du consentement et, par voie de conséquence, la nullité de l’acte </a:t>
            </a:r>
            <a:r>
              <a:rPr lang="fr-FR" sz="1900" dirty="0" smtClean="0">
                <a:solidFill>
                  <a:prstClr val="black"/>
                </a:solidFill>
              </a:rPr>
              <a:t>juridique)</a:t>
            </a:r>
            <a:r>
              <a:rPr lang="fr-FR" sz="1900" dirty="0" smtClean="0"/>
              <a:t> </a:t>
            </a:r>
            <a:r>
              <a:rPr lang="fr-FR" sz="1900" dirty="0"/>
              <a:t>qui sont au nombre de </a:t>
            </a:r>
            <a:r>
              <a:rPr lang="fr-FR" sz="1900" dirty="0" smtClean="0"/>
              <a:t>trois: </a:t>
            </a:r>
          </a:p>
          <a:p>
            <a:pPr marL="0" indent="0" algn="just">
              <a:buNone/>
            </a:pPr>
            <a:endParaRPr lang="fr-FR" sz="2000" dirty="0"/>
          </a:p>
          <a:p>
            <a:pPr algn="just"/>
            <a:r>
              <a:rPr lang="fr-FR" sz="2000" b="1" u="sng" dirty="0">
                <a:solidFill>
                  <a:schemeClr val="accent6">
                    <a:lumMod val="75000"/>
                  </a:schemeClr>
                </a:solidFill>
              </a:rPr>
              <a:t>Erreur:</a:t>
            </a:r>
            <a:r>
              <a:rPr lang="fr-FR" sz="2000" b="1" dirty="0">
                <a:solidFill>
                  <a:schemeClr val="accent6">
                    <a:lumMod val="75000"/>
                  </a:schemeClr>
                </a:solidFill>
              </a:rPr>
              <a:t> </a:t>
            </a:r>
            <a:endParaRPr lang="fr-FR" sz="2000" b="1" dirty="0" smtClean="0">
              <a:solidFill>
                <a:schemeClr val="accent6">
                  <a:lumMod val="75000"/>
                </a:schemeClr>
              </a:solidFill>
            </a:endParaRPr>
          </a:p>
          <a:p>
            <a:pPr algn="just"/>
            <a:endParaRPr lang="fr-FR" sz="2000" b="1" dirty="0" smtClean="0"/>
          </a:p>
          <a:p>
            <a:pPr marL="0" indent="0" algn="just">
              <a:buNone/>
            </a:pPr>
            <a:r>
              <a:rPr lang="fr-FR" sz="2000" dirty="0"/>
              <a:t>A</a:t>
            </a:r>
            <a:r>
              <a:rPr lang="fr-FR" sz="2000" dirty="0" smtClean="0"/>
              <a:t>ppréciation </a:t>
            </a:r>
            <a:r>
              <a:rPr lang="fr-FR" sz="2000" dirty="0"/>
              <a:t>inexacte de la réalité d’un fait, d’une qualité ou d’une situation. </a:t>
            </a:r>
            <a:endParaRPr lang="fr-FR" sz="2000" dirty="0" smtClean="0"/>
          </a:p>
          <a:p>
            <a:pPr marL="0" indent="0" algn="just">
              <a:buNone/>
            </a:pPr>
            <a:endParaRPr lang="fr-FR" sz="2000" dirty="0"/>
          </a:p>
          <a:p>
            <a:pPr algn="just"/>
            <a:r>
              <a:rPr lang="fr-FR" sz="2000" b="1" u="sng" dirty="0" smtClean="0">
                <a:solidFill>
                  <a:schemeClr val="accent6">
                    <a:lumMod val="75000"/>
                  </a:schemeClr>
                </a:solidFill>
              </a:rPr>
              <a:t>Dol:</a:t>
            </a:r>
            <a:r>
              <a:rPr lang="fr-FR" sz="2000" b="1" dirty="0" smtClean="0">
                <a:solidFill>
                  <a:schemeClr val="accent6">
                    <a:lumMod val="75000"/>
                  </a:schemeClr>
                </a:solidFill>
              </a:rPr>
              <a:t> </a:t>
            </a:r>
          </a:p>
          <a:p>
            <a:pPr algn="just"/>
            <a:endParaRPr lang="fr-FR" sz="2000" b="1" dirty="0" smtClean="0"/>
          </a:p>
          <a:p>
            <a:pPr marL="0" indent="0" algn="just">
              <a:buNone/>
            </a:pPr>
            <a:r>
              <a:rPr lang="fr-FR" sz="2000" dirty="0"/>
              <a:t>M</a:t>
            </a:r>
            <a:r>
              <a:rPr lang="fr-FR" sz="2000" dirty="0" smtClean="0"/>
              <a:t>anœuvre </a:t>
            </a:r>
            <a:r>
              <a:rPr lang="fr-FR" sz="2000" dirty="0"/>
              <a:t>ayant pour objet de tromper l’une des parties à un acte juridique en vue d’obtenir son </a:t>
            </a:r>
            <a:r>
              <a:rPr lang="fr-FR" sz="2000" dirty="0" smtClean="0"/>
              <a:t>consentement.</a:t>
            </a:r>
          </a:p>
          <a:p>
            <a:pPr marL="0" indent="0" algn="just">
              <a:buNone/>
            </a:pPr>
            <a:endParaRPr lang="fr-FR" sz="2000" dirty="0" smtClean="0"/>
          </a:p>
          <a:p>
            <a:pPr algn="just"/>
            <a:r>
              <a:rPr lang="fr-FR" sz="2000" b="1" u="sng" dirty="0" smtClean="0">
                <a:solidFill>
                  <a:schemeClr val="accent6">
                    <a:lumMod val="75000"/>
                  </a:schemeClr>
                </a:solidFill>
              </a:rPr>
              <a:t>Violence</a:t>
            </a:r>
            <a:r>
              <a:rPr lang="fr-FR" sz="2000" u="sng" dirty="0" smtClean="0">
                <a:solidFill>
                  <a:schemeClr val="accent6">
                    <a:lumMod val="75000"/>
                  </a:schemeClr>
                </a:solidFill>
              </a:rPr>
              <a:t>:</a:t>
            </a:r>
            <a:r>
              <a:rPr lang="fr-FR" sz="2000" dirty="0" smtClean="0">
                <a:solidFill>
                  <a:schemeClr val="accent6">
                    <a:lumMod val="75000"/>
                  </a:schemeClr>
                </a:solidFill>
              </a:rPr>
              <a:t> </a:t>
            </a:r>
          </a:p>
          <a:p>
            <a:pPr algn="just"/>
            <a:endParaRPr lang="fr-FR" sz="2000" dirty="0" smtClean="0"/>
          </a:p>
          <a:p>
            <a:pPr marL="0" indent="0" algn="just">
              <a:buNone/>
            </a:pPr>
            <a:r>
              <a:rPr lang="fr-FR" sz="2000" dirty="0" smtClean="0"/>
              <a:t>Fait </a:t>
            </a:r>
            <a:r>
              <a:rPr lang="fr-FR" sz="2000" dirty="0"/>
              <a:t>de nature à inspirer une crainte à la personne qu’elle vise, afin d’extorquer son consentement à un acte juridique. </a:t>
            </a:r>
          </a:p>
          <a:p>
            <a:pPr marL="0" indent="0">
              <a:buNone/>
            </a:pPr>
            <a:endParaRPr lang="fr-FR" sz="2000" dirty="0"/>
          </a:p>
        </p:txBody>
      </p:sp>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0912232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a:t>Conditions tenant au contrat</a:t>
            </a:r>
            <a:r>
              <a:rPr lang="fr-FR" dirty="0"/>
              <a:t/>
            </a:r>
            <a:br>
              <a:rPr lang="fr-FR" dirty="0"/>
            </a:br>
            <a:endParaRPr lang="fr-FR" dirty="0"/>
          </a:p>
        </p:txBody>
      </p:sp>
      <p:sp>
        <p:nvSpPr>
          <p:cNvPr id="3" name="Espace réservé du contenu 2"/>
          <p:cNvSpPr>
            <a:spLocks noGrp="1"/>
          </p:cNvSpPr>
          <p:nvPr>
            <p:ph idx="1"/>
          </p:nvPr>
        </p:nvSpPr>
        <p:spPr>
          <a:xfrm>
            <a:off x="457200" y="908720"/>
            <a:ext cx="8229600" cy="5904656"/>
          </a:xfrm>
        </p:spPr>
        <p:txBody>
          <a:bodyPr>
            <a:normAutofit fontScale="85000" lnSpcReduction="10000"/>
          </a:bodyPr>
          <a:lstStyle/>
          <a:p>
            <a:pPr marL="0" indent="0">
              <a:buNone/>
            </a:pPr>
            <a:r>
              <a:rPr lang="fr-FR" dirty="0" smtClean="0"/>
              <a:t>	</a:t>
            </a:r>
            <a:r>
              <a:rPr lang="fr-FR" sz="2000" b="1" u="sng" dirty="0"/>
              <a:t>3</a:t>
            </a:r>
            <a:r>
              <a:rPr lang="fr-FR" sz="2000" b="1" u="sng" dirty="0" smtClean="0"/>
              <a:t>) L’objet </a:t>
            </a:r>
            <a:r>
              <a:rPr lang="fr-FR" sz="2000" b="1" u="sng" dirty="0"/>
              <a:t>du contrat </a:t>
            </a:r>
            <a:endParaRPr lang="fr-FR" sz="2000" b="1" u="sng" dirty="0" smtClean="0"/>
          </a:p>
          <a:p>
            <a:pPr marL="0" indent="0">
              <a:buNone/>
            </a:pPr>
            <a:endParaRPr lang="fr-FR" sz="2000" dirty="0" smtClean="0"/>
          </a:p>
          <a:p>
            <a:pPr>
              <a:buFont typeface="Wingdings" pitchFamily="2" charset="2"/>
              <a:buChar char="Ø"/>
            </a:pPr>
            <a:r>
              <a:rPr lang="fr-FR" sz="2000" dirty="0" smtClean="0"/>
              <a:t>L’objet </a:t>
            </a:r>
            <a:r>
              <a:rPr lang="fr-FR" sz="2000" dirty="0"/>
              <a:t>du contrat doit </a:t>
            </a:r>
            <a:r>
              <a:rPr lang="fr-FR" sz="2000" b="1" dirty="0" smtClean="0"/>
              <a:t>exister</a:t>
            </a:r>
          </a:p>
          <a:p>
            <a:pPr>
              <a:buFont typeface="Wingdings" pitchFamily="2" charset="2"/>
              <a:buChar char="Ø"/>
            </a:pPr>
            <a:r>
              <a:rPr lang="fr-FR" sz="2000" dirty="0"/>
              <a:t>L’objet du contrat doit être </a:t>
            </a:r>
            <a:r>
              <a:rPr lang="fr-FR" sz="2000" b="1" dirty="0" smtClean="0"/>
              <a:t>licite</a:t>
            </a:r>
          </a:p>
          <a:p>
            <a:pPr>
              <a:buFont typeface="Wingdings" pitchFamily="2" charset="2"/>
              <a:buChar char="Ø"/>
            </a:pPr>
            <a:r>
              <a:rPr lang="fr-FR" sz="2000" dirty="0"/>
              <a:t>L’objet du contrat doit être </a:t>
            </a:r>
            <a:r>
              <a:rPr lang="fr-FR" sz="2000" b="1" dirty="0"/>
              <a:t>déterminé ou déterminable </a:t>
            </a:r>
            <a:endParaRPr lang="fr-FR" sz="2000" b="1" dirty="0" smtClean="0"/>
          </a:p>
          <a:p>
            <a:pPr marL="0" indent="0">
              <a:buNone/>
            </a:pPr>
            <a:endParaRPr lang="fr-FR" sz="2000" dirty="0" smtClean="0"/>
          </a:p>
          <a:p>
            <a:pPr marL="0" indent="0">
              <a:buNone/>
            </a:pPr>
            <a:r>
              <a:rPr lang="fr-FR" sz="2000" dirty="0" smtClean="0"/>
              <a:t>	</a:t>
            </a:r>
            <a:r>
              <a:rPr lang="fr-FR" sz="2000" b="1" u="sng" dirty="0"/>
              <a:t>4</a:t>
            </a:r>
            <a:r>
              <a:rPr lang="fr-FR" sz="2000" b="1" u="sng" dirty="0" smtClean="0"/>
              <a:t>) La </a:t>
            </a:r>
            <a:r>
              <a:rPr lang="fr-FR" sz="2000" b="1" u="sng" dirty="0"/>
              <a:t>cause du contrat et des obligations </a:t>
            </a:r>
            <a:endParaRPr lang="fr-FR" sz="2000" b="1" u="sng" dirty="0" smtClean="0"/>
          </a:p>
          <a:p>
            <a:pPr marL="0" indent="0">
              <a:buNone/>
            </a:pPr>
            <a:endParaRPr lang="fr-FR" sz="2000" dirty="0" smtClean="0"/>
          </a:p>
          <a:p>
            <a:r>
              <a:rPr lang="fr-FR" sz="2000" b="1" u="sng" dirty="0"/>
              <a:t>Cause de </a:t>
            </a:r>
            <a:r>
              <a:rPr lang="fr-FR" sz="2000" b="1" u="sng" dirty="0" smtClean="0"/>
              <a:t>l’obligation:</a:t>
            </a:r>
          </a:p>
          <a:p>
            <a:pPr marL="0" indent="0">
              <a:buNone/>
            </a:pPr>
            <a:r>
              <a:rPr lang="fr-FR" sz="2000" dirty="0"/>
              <a:t>L</a:t>
            </a:r>
            <a:r>
              <a:rPr lang="fr-FR" sz="2000" dirty="0" smtClean="0"/>
              <a:t>a </a:t>
            </a:r>
            <a:r>
              <a:rPr lang="fr-FR" sz="2000" dirty="0"/>
              <a:t>cause de l’obligation du débiteur est le but immédiat et direct qui le conduit à s’engager. La cause de l’obligation est objective et nécessaire à la validité des actes juridiques. Elle est toujours la même pour chaque catégorie d’actes. </a:t>
            </a:r>
            <a:endParaRPr lang="fr-FR" sz="2000" dirty="0" smtClean="0"/>
          </a:p>
          <a:p>
            <a:pPr marL="0" indent="0">
              <a:buNone/>
            </a:pPr>
            <a:endParaRPr lang="fr-FR" sz="2000" dirty="0" smtClean="0"/>
          </a:p>
          <a:p>
            <a:r>
              <a:rPr lang="fr-FR" sz="2000" b="1" u="sng" dirty="0"/>
              <a:t>Cause du </a:t>
            </a:r>
            <a:r>
              <a:rPr lang="fr-FR" sz="2000" b="1" u="sng" dirty="0" smtClean="0"/>
              <a:t>contrat:</a:t>
            </a:r>
          </a:p>
          <a:p>
            <a:pPr marL="0" indent="0" algn="just">
              <a:buNone/>
            </a:pPr>
            <a:r>
              <a:rPr lang="fr-FR" sz="2000" dirty="0"/>
              <a:t>L</a:t>
            </a:r>
            <a:r>
              <a:rPr lang="fr-FR" sz="2000" dirty="0" smtClean="0"/>
              <a:t>a </a:t>
            </a:r>
            <a:r>
              <a:rPr lang="fr-FR" sz="2000" dirty="0"/>
              <a:t>cause du contrat est le motif, le mobil personnel, subjectif et lointain qui a poussé l’individu à contracter. </a:t>
            </a:r>
            <a:endParaRPr lang="fr-FR" sz="2000" dirty="0" smtClean="0"/>
          </a:p>
          <a:p>
            <a:pPr marL="0" indent="0">
              <a:buNone/>
            </a:pPr>
            <a:endParaRPr lang="fr-FR" sz="2000" dirty="0" smtClean="0"/>
          </a:p>
          <a:p>
            <a:r>
              <a:rPr lang="fr-FR" sz="2000" b="1" u="sng" dirty="0"/>
              <a:t>Ordre public:</a:t>
            </a:r>
          </a:p>
          <a:p>
            <a:pPr marL="0" indent="0" algn="just">
              <a:buNone/>
            </a:pPr>
            <a:r>
              <a:rPr lang="fr-FR" sz="2000" dirty="0"/>
              <a:t>C</a:t>
            </a:r>
            <a:r>
              <a:rPr lang="fr-FR" sz="2000" dirty="0" smtClean="0"/>
              <a:t>aractère </a:t>
            </a:r>
            <a:r>
              <a:rPr lang="fr-FR" sz="2000" dirty="0"/>
              <a:t>des règles juridiques qui s’imposent pour des raisons de moralité ou de sécurité impératives dans les rapports sociaux. Les parties ne peuvent déroger aux dispositions d’ordre public. </a:t>
            </a:r>
          </a:p>
          <a:p>
            <a:pPr marL="0" indent="0">
              <a:buNone/>
            </a:pPr>
            <a:endParaRPr lang="fr-FR" sz="2000"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41637656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sz="3200" b="1" u="sng" dirty="0" smtClean="0"/>
              <a:t>Effets des contrats </a:t>
            </a:r>
            <a:endParaRPr lang="en-GB" sz="3200" b="1" u="sng" dirty="0"/>
          </a:p>
        </p:txBody>
      </p:sp>
      <p:sp>
        <p:nvSpPr>
          <p:cNvPr id="3" name="Content Placeholder 2"/>
          <p:cNvSpPr>
            <a:spLocks noGrp="1"/>
          </p:cNvSpPr>
          <p:nvPr>
            <p:ph idx="1"/>
          </p:nvPr>
        </p:nvSpPr>
        <p:spPr>
          <a:xfrm>
            <a:off x="251520" y="1196752"/>
            <a:ext cx="8568952" cy="5544616"/>
          </a:xfrm>
        </p:spPr>
        <p:txBody>
          <a:bodyPr>
            <a:noAutofit/>
          </a:bodyPr>
          <a:lstStyle/>
          <a:p>
            <a:pPr algn="just"/>
            <a:r>
              <a:rPr lang="fr-FR" sz="1600" b="1" u="sng" dirty="0" smtClean="0">
                <a:solidFill>
                  <a:srgbClr val="333366"/>
                </a:solidFill>
              </a:rPr>
              <a:t>La force obligatoire des contrats </a:t>
            </a:r>
          </a:p>
          <a:p>
            <a:pPr marL="0" indent="0" algn="just">
              <a:buNone/>
            </a:pPr>
            <a:endParaRPr lang="fr-FR" sz="1600" b="1" u="sng" dirty="0" smtClean="0">
              <a:solidFill>
                <a:srgbClr val="333366"/>
              </a:solidFill>
            </a:endParaRPr>
          </a:p>
          <a:p>
            <a:pPr marL="0" indent="0" algn="just">
              <a:buNone/>
            </a:pPr>
            <a:r>
              <a:rPr lang="fr-FR" sz="1600" dirty="0" smtClean="0">
                <a:solidFill>
                  <a:srgbClr val="000000"/>
                </a:solidFill>
              </a:rPr>
              <a:t>Les </a:t>
            </a:r>
            <a:r>
              <a:rPr lang="fr-FR" sz="1600" dirty="0">
                <a:solidFill>
                  <a:srgbClr val="000000"/>
                </a:solidFill>
              </a:rPr>
              <a:t>contrats lient les parties. Selon le premier alinéa de </a:t>
            </a:r>
            <a:r>
              <a:rPr lang="fr-FR" sz="1600" b="1" u="sng" dirty="0">
                <a:solidFill>
                  <a:srgbClr val="000000"/>
                </a:solidFill>
              </a:rPr>
              <a:t>l'article 1134 du Code civil </a:t>
            </a:r>
            <a:r>
              <a:rPr lang="fr-FR" sz="1600" dirty="0" smtClean="0">
                <a:solidFill>
                  <a:srgbClr val="000000"/>
                </a:solidFill>
              </a:rPr>
              <a:t>:</a:t>
            </a:r>
          </a:p>
          <a:p>
            <a:pPr marL="0" indent="0" algn="just">
              <a:buNone/>
            </a:pPr>
            <a:r>
              <a:rPr lang="fr-FR" sz="1600" b="1" dirty="0" smtClean="0">
                <a:solidFill>
                  <a:schemeClr val="accent6">
                    <a:lumMod val="75000"/>
                  </a:schemeClr>
                </a:solidFill>
              </a:rPr>
              <a:t>"</a:t>
            </a:r>
            <a:r>
              <a:rPr lang="fr-FR" sz="1600" b="1" i="1" dirty="0">
                <a:solidFill>
                  <a:schemeClr val="accent6">
                    <a:lumMod val="75000"/>
                  </a:schemeClr>
                </a:solidFill>
              </a:rPr>
              <a:t>Les conventions légalement formées tiennent lieu de loi à ceux qui les ont </a:t>
            </a:r>
            <a:r>
              <a:rPr lang="fr-FR" sz="1600" b="1" i="1" dirty="0" smtClean="0">
                <a:solidFill>
                  <a:schemeClr val="accent6">
                    <a:lumMod val="75000"/>
                  </a:schemeClr>
                </a:solidFill>
              </a:rPr>
              <a:t>faites, Elles ne peuvent être révoquées que de leur consentement mutuel  et pour les causes que la loi autorise. Elles doivent être exécutées de bonne foi ".</a:t>
            </a:r>
          </a:p>
          <a:p>
            <a:pPr marL="0" lvl="0" indent="0" algn="just">
              <a:buNone/>
            </a:pPr>
            <a:r>
              <a:rPr lang="fr-FR" sz="1200" b="1" u="sng" dirty="0">
                <a:solidFill>
                  <a:prstClr val="black"/>
                </a:solidFill>
              </a:rPr>
              <a:t>Bonne </a:t>
            </a:r>
            <a:r>
              <a:rPr lang="fr-FR" sz="1200" b="1" u="sng" dirty="0" smtClean="0">
                <a:solidFill>
                  <a:prstClr val="black"/>
                </a:solidFill>
              </a:rPr>
              <a:t>foi</a:t>
            </a:r>
            <a:r>
              <a:rPr lang="fr-FR" sz="1200" b="1" dirty="0" smtClean="0">
                <a:solidFill>
                  <a:prstClr val="black"/>
                </a:solidFill>
              </a:rPr>
              <a:t>: </a:t>
            </a:r>
            <a:r>
              <a:rPr lang="fr-FR" sz="1200" dirty="0" smtClean="0">
                <a:solidFill>
                  <a:prstClr val="black"/>
                </a:solidFill>
              </a:rPr>
              <a:t>La </a:t>
            </a:r>
            <a:r>
              <a:rPr lang="fr-FR" sz="1200" dirty="0">
                <a:solidFill>
                  <a:prstClr val="black"/>
                </a:solidFill>
              </a:rPr>
              <a:t>bonne foi est en premier lieu la loyauté dans la conclusion et l’exécution des actes juridiques. Mais la bonne foi peut être également la croyance erronée et non fautive en l’existence ou l’inexistence d’un fait, d’un droit ou d’une règle juridique. La bonne foi est toujours présumée. </a:t>
            </a:r>
          </a:p>
          <a:p>
            <a:pPr marL="0" indent="0" algn="just">
              <a:buNone/>
            </a:pPr>
            <a:r>
              <a:rPr lang="fr-FR" sz="1600" dirty="0" smtClean="0">
                <a:solidFill>
                  <a:srgbClr val="000000"/>
                </a:solidFill>
              </a:rPr>
              <a:t>C'est </a:t>
            </a:r>
            <a:r>
              <a:rPr lang="fr-FR" sz="1600" dirty="0">
                <a:solidFill>
                  <a:srgbClr val="000000"/>
                </a:solidFill>
              </a:rPr>
              <a:t>le </a:t>
            </a:r>
            <a:r>
              <a:rPr lang="fr-FR" sz="1600" b="1" dirty="0">
                <a:solidFill>
                  <a:srgbClr val="000000"/>
                </a:solidFill>
              </a:rPr>
              <a:t>principe de </a:t>
            </a:r>
            <a:r>
              <a:rPr lang="fr-FR" sz="1600" b="1" u="sng" dirty="0">
                <a:solidFill>
                  <a:srgbClr val="000000"/>
                </a:solidFill>
              </a:rPr>
              <a:t>l'effet obligatoire du contrat</a:t>
            </a:r>
            <a:r>
              <a:rPr lang="fr-FR" sz="1600" dirty="0">
                <a:solidFill>
                  <a:srgbClr val="000000"/>
                </a:solidFill>
              </a:rPr>
              <a:t>, qui est la conséquence du principe d'autonomie de la volonté. En principe donc, le juge ne devrait pas pouvoir modifier le contrat ni en modérer les effets, mais ce principe rigide supporte aujourd'hui maintes atténuations</a:t>
            </a:r>
            <a:r>
              <a:rPr lang="fr-FR" sz="1600" dirty="0" smtClean="0">
                <a:solidFill>
                  <a:srgbClr val="000000"/>
                </a:solidFill>
              </a:rPr>
              <a:t>.</a:t>
            </a:r>
          </a:p>
          <a:p>
            <a:pPr lvl="0" algn="just"/>
            <a:endParaRPr lang="fr-FR" sz="1600" b="1" u="sng" dirty="0" smtClean="0">
              <a:solidFill>
                <a:srgbClr val="333366"/>
              </a:solidFill>
            </a:endParaRPr>
          </a:p>
          <a:p>
            <a:pPr lvl="0" algn="just"/>
            <a:r>
              <a:rPr lang="fr-FR" sz="1600" b="1" u="sng" dirty="0" smtClean="0">
                <a:solidFill>
                  <a:srgbClr val="333366"/>
                </a:solidFill>
              </a:rPr>
              <a:t>L'effet relatif des </a:t>
            </a:r>
            <a:r>
              <a:rPr lang="fr-FR" sz="1600" b="1" u="sng" dirty="0">
                <a:solidFill>
                  <a:srgbClr val="333366"/>
                </a:solidFill>
              </a:rPr>
              <a:t>contrats </a:t>
            </a:r>
            <a:endParaRPr lang="fr-FR" sz="1600" b="1" u="sng" dirty="0" smtClean="0">
              <a:solidFill>
                <a:srgbClr val="333366"/>
              </a:solidFill>
            </a:endParaRPr>
          </a:p>
          <a:p>
            <a:pPr marL="0" lvl="0" indent="0" algn="just">
              <a:buNone/>
            </a:pPr>
            <a:endParaRPr lang="fr-FR" sz="1600" b="1" u="sng" dirty="0">
              <a:solidFill>
                <a:srgbClr val="333366"/>
              </a:solidFill>
            </a:endParaRPr>
          </a:p>
          <a:p>
            <a:pPr marL="0" indent="0" algn="just">
              <a:buNone/>
            </a:pPr>
            <a:r>
              <a:rPr lang="fr-FR" sz="1600" dirty="0" smtClean="0">
                <a:solidFill>
                  <a:srgbClr val="000000"/>
                </a:solidFill>
              </a:rPr>
              <a:t>A </a:t>
            </a:r>
            <a:r>
              <a:rPr lang="fr-FR" sz="1600" dirty="0">
                <a:solidFill>
                  <a:srgbClr val="000000"/>
                </a:solidFill>
              </a:rPr>
              <a:t>l'égard des tiers, </a:t>
            </a:r>
            <a:r>
              <a:rPr lang="fr-FR" sz="1600" b="1" u="sng" dirty="0">
                <a:solidFill>
                  <a:srgbClr val="000000"/>
                </a:solidFill>
              </a:rPr>
              <a:t>l'article 1165 du Code civil</a:t>
            </a:r>
            <a:r>
              <a:rPr lang="fr-FR" sz="1600" dirty="0">
                <a:solidFill>
                  <a:srgbClr val="000000"/>
                </a:solidFill>
              </a:rPr>
              <a:t>, qui dispose que </a:t>
            </a:r>
            <a:r>
              <a:rPr lang="fr-FR" sz="1600" dirty="0" smtClean="0">
                <a:solidFill>
                  <a:srgbClr val="000000"/>
                </a:solidFill>
              </a:rPr>
              <a:t>:</a:t>
            </a:r>
          </a:p>
          <a:p>
            <a:pPr marL="0" indent="0" algn="just">
              <a:buNone/>
            </a:pPr>
            <a:r>
              <a:rPr lang="fr-FR" sz="1600" b="1" dirty="0" smtClean="0">
                <a:solidFill>
                  <a:schemeClr val="accent6">
                    <a:lumMod val="75000"/>
                  </a:schemeClr>
                </a:solidFill>
              </a:rPr>
              <a:t>"</a:t>
            </a:r>
            <a:r>
              <a:rPr lang="fr-FR" sz="1600" b="1" i="1" dirty="0">
                <a:solidFill>
                  <a:schemeClr val="accent6">
                    <a:lumMod val="75000"/>
                  </a:schemeClr>
                </a:solidFill>
              </a:rPr>
              <a:t>Les conventions n'ont d'effet qu'entre les parties contractantes, elles ne nuisent point </a:t>
            </a:r>
            <a:r>
              <a:rPr lang="fr-FR" sz="1600" b="1" i="1" dirty="0" smtClean="0">
                <a:solidFill>
                  <a:schemeClr val="accent6">
                    <a:lumMod val="75000"/>
                  </a:schemeClr>
                </a:solidFill>
              </a:rPr>
              <a:t>aux </a:t>
            </a:r>
            <a:r>
              <a:rPr lang="fr-FR" sz="1600" b="1" i="1" dirty="0">
                <a:solidFill>
                  <a:schemeClr val="accent6">
                    <a:lumMod val="75000"/>
                  </a:schemeClr>
                </a:solidFill>
              </a:rPr>
              <a:t>tiers</a:t>
            </a:r>
            <a:r>
              <a:rPr lang="fr-FR" sz="1600" b="1" dirty="0" smtClean="0">
                <a:solidFill>
                  <a:schemeClr val="accent6">
                    <a:lumMod val="75000"/>
                  </a:schemeClr>
                </a:solidFill>
              </a:rPr>
              <a:t>..."</a:t>
            </a:r>
          </a:p>
          <a:p>
            <a:pPr marL="0" indent="0" algn="just">
              <a:buNone/>
            </a:pPr>
            <a:r>
              <a:rPr lang="fr-FR" sz="1600" dirty="0" smtClean="0">
                <a:solidFill>
                  <a:srgbClr val="000000"/>
                </a:solidFill>
              </a:rPr>
              <a:t>C'est </a:t>
            </a:r>
            <a:r>
              <a:rPr lang="fr-FR" sz="1600" dirty="0">
                <a:solidFill>
                  <a:srgbClr val="000000"/>
                </a:solidFill>
              </a:rPr>
              <a:t>le </a:t>
            </a:r>
            <a:r>
              <a:rPr lang="fr-FR" sz="1600" b="1" dirty="0">
                <a:solidFill>
                  <a:srgbClr val="000000"/>
                </a:solidFill>
              </a:rPr>
              <a:t>principe de </a:t>
            </a:r>
            <a:r>
              <a:rPr lang="fr-FR" sz="1600" b="1" u="sng" dirty="0">
                <a:solidFill>
                  <a:srgbClr val="000000"/>
                </a:solidFill>
              </a:rPr>
              <a:t>l'effet relatif du contrat</a:t>
            </a:r>
            <a:r>
              <a:rPr lang="fr-FR" sz="1600" b="1" dirty="0">
                <a:solidFill>
                  <a:srgbClr val="000000"/>
                </a:solidFill>
              </a:rPr>
              <a:t>.</a:t>
            </a:r>
            <a:r>
              <a:rPr lang="fr-FR" sz="1600" dirty="0">
                <a:solidFill>
                  <a:srgbClr val="000000"/>
                </a:solidFill>
              </a:rPr>
              <a:t> Ce principe permet de souligner qu'un tiers ne peut être rendu créancier ou débiteur par l'effet d'un contrat auquel il n'a pas été partie, ce qui n'empêche pas qu'il soit </a:t>
            </a:r>
            <a:r>
              <a:rPr lang="fr-FR" sz="1600" b="1" dirty="0">
                <a:solidFill>
                  <a:srgbClr val="000000"/>
                </a:solidFill>
              </a:rPr>
              <a:t>opposable</a:t>
            </a:r>
            <a:r>
              <a:rPr lang="fr-FR" sz="1600" dirty="0">
                <a:solidFill>
                  <a:srgbClr val="000000"/>
                </a:solidFill>
              </a:rPr>
              <a:t> aux tiers qui en ont </a:t>
            </a:r>
            <a:r>
              <a:rPr lang="fr-FR" sz="1600" dirty="0" smtClean="0">
                <a:solidFill>
                  <a:srgbClr val="000000"/>
                </a:solidFill>
              </a:rPr>
              <a:t>connaissance. </a:t>
            </a:r>
            <a:r>
              <a:rPr lang="fr-FR" sz="1600" i="1" dirty="0" smtClean="0">
                <a:solidFill>
                  <a:prstClr val="black"/>
                </a:solidFill>
              </a:rPr>
              <a:t>Le </a:t>
            </a:r>
            <a:r>
              <a:rPr lang="fr-FR" sz="1600" i="1" dirty="0">
                <a:solidFill>
                  <a:prstClr val="black"/>
                </a:solidFill>
              </a:rPr>
              <a:t>contrat peut donc </a:t>
            </a:r>
            <a:r>
              <a:rPr lang="fr-FR" sz="1600" i="1" u="sng" dirty="0">
                <a:solidFill>
                  <a:prstClr val="black"/>
                </a:solidFill>
              </a:rPr>
              <a:t>être opposable aux tiers</a:t>
            </a:r>
            <a:r>
              <a:rPr lang="fr-FR" sz="1600" i="1" dirty="0">
                <a:solidFill>
                  <a:prstClr val="black"/>
                </a:solidFill>
              </a:rPr>
              <a:t>. </a:t>
            </a:r>
            <a:r>
              <a:rPr lang="fr-FR" sz="1600" i="1" dirty="0" smtClean="0">
                <a:solidFill>
                  <a:prstClr val="black"/>
                </a:solidFill>
              </a:rPr>
              <a:t>Le </a:t>
            </a:r>
            <a:r>
              <a:rPr lang="fr-FR" sz="1600" i="1" dirty="0">
                <a:solidFill>
                  <a:prstClr val="black"/>
                </a:solidFill>
              </a:rPr>
              <a:t>contrat peut aussi être </a:t>
            </a:r>
            <a:r>
              <a:rPr lang="fr-FR" sz="1600" i="1" u="sng" dirty="0">
                <a:solidFill>
                  <a:prstClr val="black"/>
                </a:solidFill>
              </a:rPr>
              <a:t>opposé aux cocontractants par les tiers</a:t>
            </a:r>
            <a:r>
              <a:rPr lang="fr-FR" sz="1600" i="1" dirty="0">
                <a:solidFill>
                  <a:prstClr val="black"/>
                </a:solidFill>
              </a:rPr>
              <a:t>. </a:t>
            </a:r>
          </a:p>
          <a:p>
            <a:pPr marL="0" indent="0" algn="just">
              <a:buNone/>
            </a:pPr>
            <a:endParaRPr lang="fr-FR" sz="1600" i="1" dirty="0" smtClean="0">
              <a:solidFill>
                <a:srgbClr val="000000"/>
              </a:solidFill>
            </a:endParaRPr>
          </a:p>
          <a:p>
            <a:pPr marL="0" indent="0">
              <a:buNone/>
            </a:pPr>
            <a:endParaRPr lang="fr-FR" sz="1600" b="1" u="sng" dirty="0" smtClean="0">
              <a:solidFill>
                <a:srgbClr val="333366"/>
              </a:solidFill>
            </a:endParaRPr>
          </a:p>
          <a:p>
            <a:endParaRPr lang="en-GB" sz="1200"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0909510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4000" b="1" u="sng" dirty="0" smtClean="0"/>
              <a:t>L’intensité de l’obligation</a:t>
            </a:r>
            <a:endParaRPr lang="fr-FR" sz="4000" b="1" u="sng" dirty="0"/>
          </a:p>
        </p:txBody>
      </p:sp>
      <p:sp>
        <p:nvSpPr>
          <p:cNvPr id="3" name="Espace réservé du contenu 2"/>
          <p:cNvSpPr>
            <a:spLocks noGrp="1"/>
          </p:cNvSpPr>
          <p:nvPr>
            <p:ph idx="1"/>
          </p:nvPr>
        </p:nvSpPr>
        <p:spPr>
          <a:xfrm>
            <a:off x="323528" y="1268760"/>
            <a:ext cx="8363272" cy="5328592"/>
          </a:xfrm>
        </p:spPr>
        <p:txBody>
          <a:bodyPr>
            <a:normAutofit fontScale="55000" lnSpcReduction="20000"/>
          </a:bodyPr>
          <a:lstStyle/>
          <a:p>
            <a:pPr algn="just"/>
            <a:r>
              <a:rPr lang="fr-FR" b="1" u="sng" dirty="0">
                <a:solidFill>
                  <a:schemeClr val="accent6">
                    <a:lumMod val="75000"/>
                  </a:schemeClr>
                </a:solidFill>
              </a:rPr>
              <a:t>Obligation de </a:t>
            </a:r>
            <a:r>
              <a:rPr lang="fr-FR" b="1" u="sng" dirty="0" smtClean="0">
                <a:solidFill>
                  <a:schemeClr val="accent6">
                    <a:lumMod val="75000"/>
                  </a:schemeClr>
                </a:solidFill>
              </a:rPr>
              <a:t>moyens</a:t>
            </a:r>
            <a:r>
              <a:rPr lang="fr-FR" u="sng" dirty="0" smtClean="0">
                <a:solidFill>
                  <a:schemeClr val="accent6">
                    <a:lumMod val="75000"/>
                  </a:schemeClr>
                </a:solidFill>
              </a:rPr>
              <a:t> </a:t>
            </a:r>
            <a:r>
              <a:rPr lang="fr-FR" dirty="0">
                <a:solidFill>
                  <a:schemeClr val="accent6">
                    <a:lumMod val="75000"/>
                  </a:schemeClr>
                </a:solidFill>
              </a:rPr>
              <a:t>: </a:t>
            </a:r>
            <a:endParaRPr lang="fr-FR" dirty="0" smtClean="0">
              <a:solidFill>
                <a:schemeClr val="accent6">
                  <a:lumMod val="75000"/>
                </a:schemeClr>
              </a:solidFill>
            </a:endParaRPr>
          </a:p>
          <a:p>
            <a:pPr marL="0" indent="0" algn="just">
              <a:buNone/>
            </a:pPr>
            <a:endParaRPr lang="fr-FR" dirty="0" smtClean="0"/>
          </a:p>
          <a:p>
            <a:pPr marL="0" indent="0" algn="just">
              <a:buNone/>
            </a:pPr>
            <a:r>
              <a:rPr lang="fr-FR" dirty="0" smtClean="0"/>
              <a:t>Obligation </a:t>
            </a:r>
            <a:r>
              <a:rPr lang="fr-FR" dirty="0"/>
              <a:t>en vertu de laquelle le débiteur n'est pas tenu d'un résultat </a:t>
            </a:r>
            <a:r>
              <a:rPr lang="fr-FR" dirty="0" smtClean="0"/>
              <a:t>précis.</a:t>
            </a:r>
          </a:p>
          <a:p>
            <a:pPr marL="0" indent="0" algn="just">
              <a:buNone/>
            </a:pPr>
            <a:endParaRPr lang="fr-FR" dirty="0" smtClean="0"/>
          </a:p>
          <a:p>
            <a:pPr marL="0" indent="0" algn="just">
              <a:buNone/>
            </a:pPr>
            <a:r>
              <a:rPr lang="fr-FR" dirty="0" smtClean="0"/>
              <a:t>Le </a:t>
            </a:r>
            <a:r>
              <a:rPr lang="fr-FR" dirty="0"/>
              <a:t>créancier d'une telle obligation ne peut mettre en jeu la responsabilité de son débiteur </a:t>
            </a:r>
            <a:r>
              <a:rPr lang="fr-FR" u="sng" dirty="0"/>
              <a:t>que s'il prouve que ce dernier a commis une faute</a:t>
            </a:r>
            <a:r>
              <a:rPr lang="fr-FR" dirty="0"/>
              <a:t>, n'a pas utilisé les moyens promis</a:t>
            </a:r>
            <a:r>
              <a:rPr lang="fr-FR" dirty="0" smtClean="0"/>
              <a:t>.</a:t>
            </a:r>
          </a:p>
          <a:p>
            <a:pPr algn="just">
              <a:buFont typeface="Wingdings" pitchFamily="2" charset="2"/>
              <a:buChar char="Ø"/>
            </a:pPr>
            <a:r>
              <a:rPr lang="fr-FR" sz="3300" b="1" dirty="0">
                <a:solidFill>
                  <a:prstClr val="black"/>
                </a:solidFill>
              </a:rPr>
              <a:t>Si l’obligation est de </a:t>
            </a:r>
            <a:r>
              <a:rPr lang="fr-FR" sz="3300" b="1" dirty="0" smtClean="0">
                <a:solidFill>
                  <a:prstClr val="black"/>
                </a:solidFill>
              </a:rPr>
              <a:t>moyens, </a:t>
            </a:r>
            <a:r>
              <a:rPr lang="fr-FR" sz="3300" b="1" dirty="0">
                <a:solidFill>
                  <a:prstClr val="black"/>
                </a:solidFill>
              </a:rPr>
              <a:t>la preuve de la défaillance du débiteur incombe au </a:t>
            </a:r>
            <a:r>
              <a:rPr lang="fr-FR" sz="3300" b="1" dirty="0" smtClean="0">
                <a:solidFill>
                  <a:prstClr val="black"/>
                </a:solidFill>
              </a:rPr>
              <a:t>créancier.</a:t>
            </a:r>
            <a:r>
              <a:rPr lang="fr-FR" sz="3300" b="1" dirty="0">
                <a:solidFill>
                  <a:prstClr val="black"/>
                </a:solidFill>
              </a:rPr>
              <a:t> </a:t>
            </a:r>
            <a:endParaRPr lang="fr-FR" sz="3300" b="1" dirty="0" smtClean="0">
              <a:solidFill>
                <a:prstClr val="black"/>
              </a:solidFill>
            </a:endParaRPr>
          </a:p>
          <a:p>
            <a:pPr marL="0" indent="0" algn="just">
              <a:buNone/>
            </a:pPr>
            <a:endParaRPr lang="fr-FR" dirty="0" smtClean="0"/>
          </a:p>
          <a:p>
            <a:pPr algn="just"/>
            <a:r>
              <a:rPr lang="fr-FR" b="1" u="sng" dirty="0">
                <a:solidFill>
                  <a:schemeClr val="accent6">
                    <a:lumMod val="75000"/>
                  </a:schemeClr>
                </a:solidFill>
              </a:rPr>
              <a:t>Obligation de résultat</a:t>
            </a:r>
            <a:r>
              <a:rPr lang="fr-FR" u="sng" dirty="0">
                <a:solidFill>
                  <a:schemeClr val="accent6">
                    <a:lumMod val="75000"/>
                  </a:schemeClr>
                </a:solidFill>
              </a:rPr>
              <a:t> </a:t>
            </a:r>
            <a:r>
              <a:rPr lang="fr-FR" dirty="0" smtClean="0">
                <a:solidFill>
                  <a:schemeClr val="accent6">
                    <a:lumMod val="75000"/>
                  </a:schemeClr>
                </a:solidFill>
              </a:rPr>
              <a:t>:</a:t>
            </a:r>
          </a:p>
          <a:p>
            <a:pPr marL="0" indent="0" algn="just">
              <a:buNone/>
            </a:pPr>
            <a:endParaRPr lang="fr-FR" dirty="0" smtClean="0"/>
          </a:p>
          <a:p>
            <a:pPr marL="0" indent="0" algn="just">
              <a:buNone/>
            </a:pPr>
            <a:r>
              <a:rPr lang="fr-FR" dirty="0" smtClean="0"/>
              <a:t>Obligation </a:t>
            </a:r>
            <a:r>
              <a:rPr lang="fr-FR" dirty="0"/>
              <a:t>en vertu de laquelle le débiteur est tenu d'un résultat précis. </a:t>
            </a:r>
            <a:endParaRPr lang="fr-FR" dirty="0" smtClean="0"/>
          </a:p>
          <a:p>
            <a:pPr marL="0" indent="0" algn="just">
              <a:buNone/>
            </a:pPr>
            <a:endParaRPr lang="fr-FR" dirty="0"/>
          </a:p>
          <a:p>
            <a:pPr marL="0" indent="0" algn="just">
              <a:buNone/>
            </a:pPr>
            <a:r>
              <a:rPr lang="fr-FR" dirty="0" smtClean="0"/>
              <a:t>L'existence </a:t>
            </a:r>
            <a:r>
              <a:rPr lang="fr-FR" dirty="0"/>
              <a:t>d'une telle obligation permet au créancier de mettre en jeu la responsabilité de son débiteur par </a:t>
            </a:r>
            <a:r>
              <a:rPr lang="fr-FR" u="sng" dirty="0"/>
              <a:t>la simple constatation que le résultat promis n'a pas été atteint</a:t>
            </a:r>
            <a:r>
              <a:rPr lang="fr-FR" dirty="0"/>
              <a:t>, sans avoir à prouver une faute</a:t>
            </a:r>
            <a:r>
              <a:rPr lang="fr-FR" dirty="0" smtClean="0"/>
              <a:t>.</a:t>
            </a:r>
          </a:p>
          <a:p>
            <a:pPr marL="0" indent="0" algn="just">
              <a:buNone/>
            </a:pPr>
            <a:endParaRPr lang="fr-FR" dirty="0"/>
          </a:p>
          <a:p>
            <a:pPr algn="just">
              <a:buFont typeface="Wingdings" pitchFamily="2" charset="2"/>
              <a:buChar char="Ø"/>
            </a:pPr>
            <a:r>
              <a:rPr lang="fr-FR" b="1" dirty="0" smtClean="0"/>
              <a:t>Si </a:t>
            </a:r>
            <a:r>
              <a:rPr lang="fr-FR" b="1" dirty="0"/>
              <a:t>l’obligation est de résultat, c’est le débiteur qui doit prouver qu’il a bien rempli son </a:t>
            </a:r>
            <a:r>
              <a:rPr lang="fr-FR" b="1" dirty="0" smtClean="0"/>
              <a:t>obligation.</a:t>
            </a:r>
            <a:endParaRPr lang="fr-FR" dirty="0"/>
          </a:p>
          <a:p>
            <a:endParaRPr lang="fr-FR" dirty="0" smtClean="0"/>
          </a:p>
          <a:p>
            <a:endParaRPr lang="fr-FR" dirty="0"/>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6553034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sz="3600" b="1" u="sng" dirty="0" smtClean="0"/>
              <a:t>L'inexécution des contrats</a:t>
            </a:r>
            <a:endParaRPr lang="en-GB" sz="3600" b="1" u="sng" dirty="0"/>
          </a:p>
        </p:txBody>
      </p:sp>
      <p:sp>
        <p:nvSpPr>
          <p:cNvPr id="3" name="Content Placeholder 2"/>
          <p:cNvSpPr>
            <a:spLocks noGrp="1"/>
          </p:cNvSpPr>
          <p:nvPr>
            <p:ph idx="1"/>
          </p:nvPr>
        </p:nvSpPr>
        <p:spPr>
          <a:xfrm>
            <a:off x="395536" y="1600200"/>
            <a:ext cx="8291264" cy="4997152"/>
          </a:xfrm>
        </p:spPr>
        <p:txBody>
          <a:bodyPr>
            <a:normAutofit/>
          </a:bodyPr>
          <a:lstStyle/>
          <a:p>
            <a:pPr marL="0" lvl="0" indent="0" algn="just">
              <a:buNone/>
            </a:pPr>
            <a:r>
              <a:rPr lang="fr-FR" sz="2000" b="1" u="sng" dirty="0">
                <a:solidFill>
                  <a:prstClr val="black"/>
                </a:solidFill>
              </a:rPr>
              <a:t>Inexécution</a:t>
            </a:r>
            <a:r>
              <a:rPr lang="fr-FR" sz="2000" dirty="0">
                <a:solidFill>
                  <a:prstClr val="black"/>
                </a:solidFill>
              </a:rPr>
              <a:t> : </a:t>
            </a:r>
            <a:r>
              <a:rPr lang="fr-FR" sz="2000" dirty="0" smtClean="0">
                <a:solidFill>
                  <a:prstClr val="black"/>
                </a:solidFill>
              </a:rPr>
              <a:t>fait </a:t>
            </a:r>
            <a:r>
              <a:rPr lang="fr-FR" sz="2000" dirty="0">
                <a:solidFill>
                  <a:prstClr val="black"/>
                </a:solidFill>
              </a:rPr>
              <a:t>pour le « débiteur » de ne pas exécuter les obligations auxquelles il est tenu et donc pour le « créancier » de ne pas bénéficier de la prestation attendue. </a:t>
            </a:r>
          </a:p>
          <a:p>
            <a:pPr marL="0" lvl="0" indent="0">
              <a:buNone/>
            </a:pPr>
            <a:endParaRPr lang="fr-FR" sz="1300" dirty="0" smtClean="0">
              <a:solidFill>
                <a:srgbClr val="000000"/>
              </a:solidFill>
            </a:endParaRPr>
          </a:p>
          <a:p>
            <a:pPr marL="0" lvl="0" indent="0" algn="just">
              <a:buNone/>
            </a:pPr>
            <a:r>
              <a:rPr lang="fr-FR" sz="1400" dirty="0" smtClean="0">
                <a:solidFill>
                  <a:srgbClr val="000000"/>
                </a:solidFill>
              </a:rPr>
              <a:t>Si </a:t>
            </a:r>
            <a:r>
              <a:rPr lang="fr-FR" sz="1400" dirty="0">
                <a:solidFill>
                  <a:srgbClr val="000000"/>
                </a:solidFill>
              </a:rPr>
              <a:t>le débiteur n'exécute pas </a:t>
            </a:r>
            <a:r>
              <a:rPr lang="fr-FR" sz="1400" dirty="0" smtClean="0">
                <a:solidFill>
                  <a:srgbClr val="000000"/>
                </a:solidFill>
              </a:rPr>
              <a:t>son </a:t>
            </a:r>
            <a:r>
              <a:rPr lang="fr-FR" sz="1400" dirty="0">
                <a:solidFill>
                  <a:srgbClr val="000000"/>
                </a:solidFill>
              </a:rPr>
              <a:t>obligation, il est théoriquement possible de l'y contraindre (</a:t>
            </a:r>
            <a:r>
              <a:rPr lang="fr-FR" sz="1400" b="1" dirty="0">
                <a:solidFill>
                  <a:srgbClr val="000000"/>
                </a:solidFill>
              </a:rPr>
              <a:t>exécution forcée</a:t>
            </a:r>
            <a:r>
              <a:rPr lang="fr-FR" sz="1400" dirty="0">
                <a:solidFill>
                  <a:srgbClr val="000000"/>
                </a:solidFill>
              </a:rPr>
              <a:t>= conséquence de la force obligatoire des contrats). Par ailleurs l'inexécution d'une obligation contractuelle est une faute civile qui engage la </a:t>
            </a:r>
            <a:r>
              <a:rPr lang="fr-FR" sz="1400" b="1" dirty="0">
                <a:solidFill>
                  <a:srgbClr val="000000"/>
                </a:solidFill>
              </a:rPr>
              <a:t>responsabilité contractuelle</a:t>
            </a:r>
            <a:r>
              <a:rPr lang="fr-FR" sz="1400" dirty="0">
                <a:solidFill>
                  <a:srgbClr val="000000"/>
                </a:solidFill>
              </a:rPr>
              <a:t> de son auteur, donc l'expose à une condamnation à </a:t>
            </a:r>
            <a:r>
              <a:rPr lang="fr-FR" sz="1400" dirty="0" smtClean="0">
                <a:solidFill>
                  <a:srgbClr val="000000"/>
                </a:solidFill>
              </a:rPr>
              <a:t>verser des </a:t>
            </a:r>
            <a:r>
              <a:rPr lang="fr-FR" sz="1400" dirty="0">
                <a:solidFill>
                  <a:srgbClr val="000000"/>
                </a:solidFill>
              </a:rPr>
              <a:t>dommages-intérêts.</a:t>
            </a:r>
          </a:p>
          <a:p>
            <a:pPr marL="0" lvl="0" indent="0" algn="just">
              <a:buNone/>
            </a:pPr>
            <a:endParaRPr lang="fr-FR" sz="1400" b="1" dirty="0" smtClean="0">
              <a:solidFill>
                <a:prstClr val="black"/>
              </a:solidFill>
            </a:endParaRPr>
          </a:p>
          <a:p>
            <a:pPr marL="0" lvl="0" indent="0" algn="just">
              <a:buNone/>
            </a:pPr>
            <a:r>
              <a:rPr lang="fr-FR" sz="1400" b="1" dirty="0" smtClean="0">
                <a:solidFill>
                  <a:prstClr val="black"/>
                </a:solidFill>
              </a:rPr>
              <a:t>* </a:t>
            </a:r>
            <a:r>
              <a:rPr lang="fr-FR" sz="1400" b="1" u="sng" dirty="0" smtClean="0">
                <a:solidFill>
                  <a:prstClr val="black"/>
                </a:solidFill>
              </a:rPr>
              <a:t>L’irrévocabilité </a:t>
            </a:r>
            <a:r>
              <a:rPr lang="fr-FR" sz="1400" b="1" u="sng" dirty="0">
                <a:solidFill>
                  <a:prstClr val="black"/>
                </a:solidFill>
              </a:rPr>
              <a:t>du </a:t>
            </a:r>
            <a:r>
              <a:rPr lang="fr-FR" sz="1400" b="1" u="sng" dirty="0" smtClean="0">
                <a:solidFill>
                  <a:prstClr val="black"/>
                </a:solidFill>
              </a:rPr>
              <a:t>contrat</a:t>
            </a:r>
            <a:r>
              <a:rPr lang="fr-FR" sz="1400" b="1" dirty="0" smtClean="0">
                <a:solidFill>
                  <a:prstClr val="black"/>
                </a:solidFill>
              </a:rPr>
              <a:t>: </a:t>
            </a:r>
            <a:r>
              <a:rPr lang="fr-FR" sz="1400" dirty="0" smtClean="0">
                <a:solidFill>
                  <a:prstClr val="black"/>
                </a:solidFill>
              </a:rPr>
              <a:t> signifie qu’on </a:t>
            </a:r>
            <a:r>
              <a:rPr lang="fr-FR" sz="1400" dirty="0">
                <a:solidFill>
                  <a:prstClr val="black"/>
                </a:solidFill>
              </a:rPr>
              <a:t>ne peut pas se désengager unilatéralement d’un contrat (sauf cas du contrat de travail, par la démission du salarié). </a:t>
            </a:r>
          </a:p>
          <a:p>
            <a:pPr marL="0" lvl="0" indent="0" algn="just">
              <a:buNone/>
            </a:pPr>
            <a:r>
              <a:rPr lang="fr-FR" sz="1400" b="1" dirty="0" smtClean="0">
                <a:solidFill>
                  <a:prstClr val="black"/>
                </a:solidFill>
              </a:rPr>
              <a:t>* </a:t>
            </a:r>
            <a:r>
              <a:rPr lang="fr-FR" sz="1400" b="1" u="sng" dirty="0" smtClean="0">
                <a:solidFill>
                  <a:prstClr val="black"/>
                </a:solidFill>
              </a:rPr>
              <a:t>L’immutabilité </a:t>
            </a:r>
            <a:r>
              <a:rPr lang="fr-FR" sz="1400" b="1" u="sng" dirty="0">
                <a:solidFill>
                  <a:prstClr val="black"/>
                </a:solidFill>
              </a:rPr>
              <a:t>du </a:t>
            </a:r>
            <a:r>
              <a:rPr lang="fr-FR" sz="1400" b="1" u="sng" dirty="0" smtClean="0">
                <a:solidFill>
                  <a:prstClr val="black"/>
                </a:solidFill>
              </a:rPr>
              <a:t>contrat</a:t>
            </a:r>
            <a:r>
              <a:rPr lang="fr-FR" sz="1400" b="1" dirty="0" smtClean="0">
                <a:solidFill>
                  <a:prstClr val="black"/>
                </a:solidFill>
              </a:rPr>
              <a:t>: </a:t>
            </a:r>
            <a:r>
              <a:rPr lang="fr-FR" sz="1400" dirty="0" smtClean="0">
                <a:solidFill>
                  <a:prstClr val="black"/>
                </a:solidFill>
              </a:rPr>
              <a:t>signifie </a:t>
            </a:r>
            <a:r>
              <a:rPr lang="fr-FR" sz="1400" dirty="0">
                <a:solidFill>
                  <a:prstClr val="black"/>
                </a:solidFill>
              </a:rPr>
              <a:t>que l’on ne peut pas modifier unilatéralement un contrat.</a:t>
            </a:r>
          </a:p>
          <a:p>
            <a:pPr marL="0" lvl="0" indent="0">
              <a:buNone/>
            </a:pPr>
            <a:endParaRPr lang="en-GB" sz="1400" dirty="0">
              <a:solidFill>
                <a:prstClr val="black"/>
              </a:solidFill>
            </a:endParaRPr>
          </a:p>
          <a:p>
            <a:pPr marL="0" lvl="0" indent="0" algn="just">
              <a:buNone/>
            </a:pPr>
            <a:r>
              <a:rPr lang="fr-FR" sz="1400" dirty="0" smtClean="0">
                <a:solidFill>
                  <a:srgbClr val="000000"/>
                </a:solidFill>
              </a:rPr>
              <a:t>Dans </a:t>
            </a:r>
            <a:r>
              <a:rPr lang="fr-FR" sz="1400" dirty="0">
                <a:solidFill>
                  <a:srgbClr val="000000"/>
                </a:solidFill>
              </a:rPr>
              <a:t>les </a:t>
            </a:r>
            <a:r>
              <a:rPr lang="fr-FR" sz="1400" b="1" dirty="0">
                <a:solidFill>
                  <a:srgbClr val="000000"/>
                </a:solidFill>
              </a:rPr>
              <a:t>contrats synallagmatiques</a:t>
            </a:r>
            <a:r>
              <a:rPr lang="fr-FR" sz="1400" dirty="0">
                <a:solidFill>
                  <a:srgbClr val="000000"/>
                </a:solidFill>
              </a:rPr>
              <a:t>, si une partie n'exécute pas son obligation, l'autre peut suspendre l'exécution de la sienne (exception d'inexécution) et même demander </a:t>
            </a:r>
            <a:r>
              <a:rPr lang="fr-FR" sz="1400" b="1" dirty="0">
                <a:solidFill>
                  <a:srgbClr val="000000"/>
                </a:solidFill>
              </a:rPr>
              <a:t>la résolution ou la résiliation </a:t>
            </a:r>
            <a:r>
              <a:rPr lang="fr-FR" sz="1400" dirty="0">
                <a:solidFill>
                  <a:srgbClr val="000000"/>
                </a:solidFill>
              </a:rPr>
              <a:t>du contrat pour inexécution (article 1184 du Code Civil</a:t>
            </a:r>
            <a:r>
              <a:rPr lang="fr-FR" sz="1400" dirty="0" smtClean="0">
                <a:solidFill>
                  <a:srgbClr val="000000"/>
                </a:solidFill>
              </a:rPr>
              <a:t>).</a:t>
            </a:r>
          </a:p>
          <a:p>
            <a:pPr marL="0" lvl="0" indent="0" algn="just">
              <a:buNone/>
            </a:pPr>
            <a:endParaRPr lang="fr-FR" sz="1400" dirty="0">
              <a:solidFill>
                <a:srgbClr val="000000"/>
              </a:solidFill>
            </a:endParaRPr>
          </a:p>
          <a:p>
            <a:pPr marL="0" lvl="0" indent="0" algn="just">
              <a:buNone/>
            </a:pPr>
            <a:r>
              <a:rPr lang="fr-FR" sz="1400" b="1" u="sng" dirty="0">
                <a:solidFill>
                  <a:prstClr val="black"/>
                </a:solidFill>
              </a:rPr>
              <a:t>≠ Nullité</a:t>
            </a:r>
            <a:r>
              <a:rPr lang="fr-FR" sz="1400" b="1" dirty="0">
                <a:solidFill>
                  <a:prstClr val="black"/>
                </a:solidFill>
              </a:rPr>
              <a:t>: </a:t>
            </a:r>
            <a:r>
              <a:rPr lang="fr-FR" sz="1400" dirty="0">
                <a:solidFill>
                  <a:prstClr val="black"/>
                </a:solidFill>
              </a:rPr>
              <a:t>s</a:t>
            </a:r>
            <a:r>
              <a:rPr lang="fr-FR" sz="1400" dirty="0" smtClean="0">
                <a:solidFill>
                  <a:prstClr val="black"/>
                </a:solidFill>
              </a:rPr>
              <a:t>anction </a:t>
            </a:r>
            <a:r>
              <a:rPr lang="fr-FR" sz="1400" dirty="0">
                <a:solidFill>
                  <a:prstClr val="black"/>
                </a:solidFill>
              </a:rPr>
              <a:t>prononcée par le juge et consistant dans la disparition rétroactive de l’acte juridique qui ne remplit pas les conditions requises pour sa formation. </a:t>
            </a:r>
          </a:p>
          <a:p>
            <a:pPr marL="0" lvl="0" indent="0" algn="just">
              <a:buNone/>
            </a:pPr>
            <a:endParaRPr lang="fr-FR" sz="1300" dirty="0">
              <a:solidFill>
                <a:srgbClr val="000000"/>
              </a:solidFill>
            </a:endParaRPr>
          </a:p>
          <a:p>
            <a:endParaRPr lang="en-GB" dirty="0"/>
          </a:p>
        </p:txBody>
      </p:sp>
      <p:pic>
        <p:nvPicPr>
          <p:cNvPr id="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36296" y="332656"/>
            <a:ext cx="1718732" cy="1224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ooter Placeholder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41526919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a:t>L</a:t>
            </a:r>
            <a:r>
              <a:rPr lang="fr-FR" b="1" u="sng" dirty="0" smtClean="0"/>
              <a:t>e traitement de l’inexécution</a:t>
            </a:r>
            <a:r>
              <a:rPr lang="fr-FR" u="sng" dirty="0"/>
              <a:t/>
            </a:r>
            <a:br>
              <a:rPr lang="fr-FR" u="sng" dirty="0"/>
            </a:br>
            <a:endParaRPr lang="fr-FR" u="sng" dirty="0"/>
          </a:p>
        </p:txBody>
      </p:sp>
      <p:sp>
        <p:nvSpPr>
          <p:cNvPr id="3" name="Espace réservé du contenu 2"/>
          <p:cNvSpPr>
            <a:spLocks noGrp="1"/>
          </p:cNvSpPr>
          <p:nvPr>
            <p:ph idx="1"/>
          </p:nvPr>
        </p:nvSpPr>
        <p:spPr>
          <a:xfrm>
            <a:off x="179512" y="908720"/>
            <a:ext cx="8507288" cy="5768484"/>
          </a:xfrm>
        </p:spPr>
        <p:txBody>
          <a:bodyPr>
            <a:normAutofit/>
          </a:bodyPr>
          <a:lstStyle/>
          <a:p>
            <a:pPr lvl="0" algn="just"/>
            <a:r>
              <a:rPr lang="fr-FR" sz="2000" b="1" dirty="0" smtClean="0"/>
              <a:t>Le </a:t>
            </a:r>
            <a:r>
              <a:rPr lang="fr-FR" sz="2000" b="1" dirty="0"/>
              <a:t>traitement amiable : la renégociation </a:t>
            </a:r>
            <a:r>
              <a:rPr lang="fr-FR" sz="2000" b="1" dirty="0" smtClean="0"/>
              <a:t>volontaire</a:t>
            </a:r>
            <a:endParaRPr lang="fr-FR" sz="2000" dirty="0"/>
          </a:p>
          <a:p>
            <a:pPr lvl="0" algn="just">
              <a:buFont typeface="Wingdings" pitchFamily="2" charset="2"/>
              <a:buChar char="Ø"/>
            </a:pPr>
            <a:r>
              <a:rPr lang="fr-FR" sz="1700" dirty="0" smtClean="0">
                <a:solidFill>
                  <a:prstClr val="black"/>
                </a:solidFill>
              </a:rPr>
              <a:t>La </a:t>
            </a:r>
            <a:r>
              <a:rPr lang="fr-FR" sz="1700" dirty="0">
                <a:solidFill>
                  <a:prstClr val="black"/>
                </a:solidFill>
              </a:rPr>
              <a:t>possibilité </a:t>
            </a:r>
            <a:r>
              <a:rPr lang="fr-FR" sz="1700" b="1" u="sng" dirty="0">
                <a:solidFill>
                  <a:prstClr val="black"/>
                </a:solidFill>
              </a:rPr>
              <a:t>de </a:t>
            </a:r>
            <a:r>
              <a:rPr lang="fr-FR" sz="1700" b="1" u="sng" dirty="0" smtClean="0">
                <a:solidFill>
                  <a:prstClr val="black"/>
                </a:solidFill>
              </a:rPr>
              <a:t>renégocier</a:t>
            </a:r>
            <a:r>
              <a:rPr lang="fr-FR" sz="1700" dirty="0" smtClean="0">
                <a:solidFill>
                  <a:prstClr val="black"/>
                </a:solidFill>
              </a:rPr>
              <a:t> peut être demandée par l'une des parties au contrat ou par les deux parties. Elle peut </a:t>
            </a:r>
            <a:r>
              <a:rPr lang="fr-FR" sz="1700" dirty="0">
                <a:solidFill>
                  <a:prstClr val="black"/>
                </a:solidFill>
              </a:rPr>
              <a:t>être prévue au </a:t>
            </a:r>
            <a:r>
              <a:rPr lang="fr-FR" sz="1700" dirty="0" smtClean="0">
                <a:solidFill>
                  <a:prstClr val="black"/>
                </a:solidFill>
              </a:rPr>
              <a:t>contrat, par </a:t>
            </a:r>
            <a:r>
              <a:rPr lang="fr-FR" sz="1700" dirty="0">
                <a:solidFill>
                  <a:prstClr val="black"/>
                </a:solidFill>
              </a:rPr>
              <a:t>exemple: clause de "</a:t>
            </a:r>
            <a:r>
              <a:rPr lang="fr-FR" sz="1700" dirty="0" err="1">
                <a:solidFill>
                  <a:prstClr val="black"/>
                </a:solidFill>
              </a:rPr>
              <a:t>Hardship</a:t>
            </a:r>
            <a:r>
              <a:rPr lang="fr-FR" sz="1700" dirty="0">
                <a:solidFill>
                  <a:prstClr val="black"/>
                </a:solidFill>
              </a:rPr>
              <a:t>" fréquente dans les contrats internationaux, en </a:t>
            </a:r>
            <a:r>
              <a:rPr lang="fr-FR" sz="1700" dirty="0" smtClean="0">
                <a:solidFill>
                  <a:prstClr val="black"/>
                </a:solidFill>
              </a:rPr>
              <a:t>vertu de </a:t>
            </a:r>
            <a:r>
              <a:rPr lang="fr-FR" sz="1700" dirty="0">
                <a:solidFill>
                  <a:prstClr val="black"/>
                </a:solidFill>
              </a:rPr>
              <a:t>laquelle les parties à un contrat s'engagent à le renégocier en cas de bouleversement des circonstances économiques du contrat</a:t>
            </a:r>
            <a:r>
              <a:rPr lang="fr-FR" sz="1700" dirty="0" smtClean="0">
                <a:solidFill>
                  <a:prstClr val="black"/>
                </a:solidFill>
              </a:rPr>
              <a:t>.</a:t>
            </a:r>
            <a:r>
              <a:rPr lang="fr-FR" sz="1900" b="1" dirty="0">
                <a:solidFill>
                  <a:prstClr val="black"/>
                </a:solidFill>
              </a:rPr>
              <a:t> </a:t>
            </a:r>
            <a:endParaRPr lang="fr-FR" sz="1700" dirty="0" smtClean="0">
              <a:solidFill>
                <a:prstClr val="black"/>
              </a:solidFill>
            </a:endParaRPr>
          </a:p>
          <a:p>
            <a:pPr lvl="0" algn="just">
              <a:buFont typeface="Wingdings" pitchFamily="2" charset="2"/>
              <a:buChar char="Ø"/>
            </a:pPr>
            <a:r>
              <a:rPr lang="fr-FR" sz="1700" dirty="0">
                <a:solidFill>
                  <a:prstClr val="black"/>
                </a:solidFill>
              </a:rPr>
              <a:t>Toute modification doit faire l’objet d’une renégociation pouvant conduire à la rédaction d’un </a:t>
            </a:r>
            <a:r>
              <a:rPr lang="fr-FR" sz="1700" b="1" u="sng" dirty="0">
                <a:solidFill>
                  <a:prstClr val="black"/>
                </a:solidFill>
              </a:rPr>
              <a:t>avenant</a:t>
            </a:r>
            <a:r>
              <a:rPr lang="fr-FR" sz="1700" dirty="0">
                <a:solidFill>
                  <a:prstClr val="black"/>
                </a:solidFill>
              </a:rPr>
              <a:t> au contrat.</a:t>
            </a:r>
          </a:p>
          <a:p>
            <a:pPr marL="0" indent="0" algn="just">
              <a:buNone/>
            </a:pPr>
            <a:endParaRPr lang="fr-FR"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2200" y="3081208"/>
            <a:ext cx="2481908" cy="1921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12" y="3573016"/>
            <a:ext cx="3090863" cy="27528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915816" y="4041845"/>
            <a:ext cx="3240360" cy="2816156"/>
          </a:xfrm>
          <a:prstGeom prst="rect">
            <a:avLst/>
          </a:prstGeom>
        </p:spPr>
        <p:txBody>
          <a:bodyPr wrap="square">
            <a:spAutoFit/>
          </a:bodyPr>
          <a:lstStyle/>
          <a:p>
            <a:pPr marL="285750" lvl="0" indent="-285750" algn="just">
              <a:spcBef>
                <a:spcPct val="20000"/>
              </a:spcBef>
              <a:buFont typeface="Wingdings" pitchFamily="2" charset="2"/>
              <a:buChar char="Ø"/>
            </a:pPr>
            <a:r>
              <a:rPr lang="fr-FR" sz="1700" dirty="0">
                <a:solidFill>
                  <a:prstClr val="black"/>
                </a:solidFill>
              </a:rPr>
              <a:t>Une modification unilatérale d’un contrat, sans l’accord de l’autre, revient à une faute, équivalente </a:t>
            </a:r>
            <a:r>
              <a:rPr lang="fr-FR" sz="1700" b="1" dirty="0">
                <a:solidFill>
                  <a:prstClr val="black"/>
                </a:solidFill>
              </a:rPr>
              <a:t>à </a:t>
            </a:r>
            <a:r>
              <a:rPr lang="fr-FR" sz="1700" b="1" u="sng" dirty="0">
                <a:solidFill>
                  <a:prstClr val="black"/>
                </a:solidFill>
              </a:rPr>
              <a:t>l’inexécution du contrat </a:t>
            </a:r>
            <a:r>
              <a:rPr lang="fr-FR" sz="1700" dirty="0">
                <a:solidFill>
                  <a:prstClr val="black"/>
                </a:solidFill>
              </a:rPr>
              <a:t>et le non-respect des obligations prévues. Elle engage donc la </a:t>
            </a:r>
            <a:r>
              <a:rPr lang="fr-FR" sz="1700" b="1" u="sng" dirty="0">
                <a:solidFill>
                  <a:prstClr val="black"/>
                </a:solidFill>
              </a:rPr>
              <a:t>responsabilité contractuelle</a:t>
            </a:r>
            <a:r>
              <a:rPr lang="fr-FR" sz="1700" b="1" dirty="0">
                <a:solidFill>
                  <a:prstClr val="black"/>
                </a:solidFill>
              </a:rPr>
              <a:t> </a:t>
            </a:r>
            <a:r>
              <a:rPr lang="fr-FR" sz="1700" dirty="0">
                <a:solidFill>
                  <a:prstClr val="black"/>
                </a:solidFill>
              </a:rPr>
              <a:t>de son auteur vis-à-vis de l’autre partie. </a:t>
            </a:r>
          </a:p>
          <a:p>
            <a:pPr marL="342900" lvl="0" indent="-342900" algn="just">
              <a:spcBef>
                <a:spcPct val="20000"/>
              </a:spcBef>
              <a:buFont typeface="Arial" pitchFamily="34" charset="0"/>
              <a:buChar char="•"/>
            </a:pPr>
            <a:endParaRPr lang="fr-FR" sz="2000" b="1" dirty="0">
              <a:solidFill>
                <a:prstClr val="black"/>
              </a:solidFill>
            </a:endParaRPr>
          </a:p>
        </p:txBody>
      </p:sp>
      <p:sp>
        <p:nvSpPr>
          <p:cNvPr id="5" name="Footer Placeholder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0711693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260648"/>
            <a:ext cx="8229600" cy="6480720"/>
          </a:xfrm>
        </p:spPr>
        <p:txBody>
          <a:bodyPr anchor="ctr"/>
          <a:lstStyle/>
          <a:p>
            <a:pPr marL="0" indent="0" algn="ctr">
              <a:buNone/>
            </a:pPr>
            <a:r>
              <a:rPr lang="fr-FR" sz="4000" b="1" u="sng" dirty="0" smtClean="0">
                <a:solidFill>
                  <a:schemeClr val="accent6">
                    <a:lumMod val="75000"/>
                  </a:schemeClr>
                </a:solidFill>
              </a:rPr>
              <a:t>SEANCE </a:t>
            </a:r>
            <a:r>
              <a:rPr lang="fr-FR" sz="4000" b="1" u="sng" dirty="0">
                <a:solidFill>
                  <a:schemeClr val="accent6">
                    <a:lumMod val="75000"/>
                  </a:schemeClr>
                </a:solidFill>
              </a:rPr>
              <a:t>1 </a:t>
            </a:r>
            <a:r>
              <a:rPr lang="fr-FR" sz="4000" b="1" u="sng" dirty="0" smtClean="0">
                <a:solidFill>
                  <a:schemeClr val="accent6">
                    <a:lumMod val="75000"/>
                  </a:schemeClr>
                </a:solidFill>
              </a:rPr>
              <a:t>: 17 février 2015 8h30-11h15</a:t>
            </a:r>
          </a:p>
          <a:p>
            <a:pPr marL="0" indent="0" algn="ctr">
              <a:buNone/>
            </a:pPr>
            <a:endParaRPr lang="fr-FR" sz="4000" b="1" dirty="0" smtClean="0"/>
          </a:p>
          <a:p>
            <a:pPr marL="0" indent="0" algn="ctr">
              <a:buNone/>
            </a:pPr>
            <a:r>
              <a:rPr lang="fr-FR" sz="4000" b="1" dirty="0" smtClean="0"/>
              <a:t>INTRODUCTION </a:t>
            </a:r>
            <a:r>
              <a:rPr lang="fr-FR" sz="4000" b="1" dirty="0"/>
              <a:t>AU DROIT DES </a:t>
            </a:r>
            <a:r>
              <a:rPr lang="fr-FR" sz="4000" b="1" dirty="0" smtClean="0"/>
              <a:t>AFFAIRES ET DES OBLIGATIONS</a:t>
            </a:r>
            <a:endParaRPr lang="fr-FR" sz="4000" dirty="0"/>
          </a:p>
        </p:txBody>
      </p:sp>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7105407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83568" y="116632"/>
            <a:ext cx="7643192" cy="1512168"/>
          </a:xfrm>
        </p:spPr>
        <p:txBody>
          <a:bodyPr>
            <a:normAutofit/>
          </a:bodyPr>
          <a:lstStyle/>
          <a:p>
            <a:pPr lvl="0"/>
            <a:r>
              <a:rPr lang="fr-FR" sz="3200" b="1" u="sng" dirty="0" smtClean="0"/>
              <a:t>Les aménagements conventionnels de la responsabilité contractuelle</a:t>
            </a:r>
            <a:endParaRPr lang="fr-FR" sz="3200" b="1" u="sng" dirty="0"/>
          </a:p>
        </p:txBody>
      </p:sp>
      <p:sp>
        <p:nvSpPr>
          <p:cNvPr id="3" name="Espace réservé du contenu 2"/>
          <p:cNvSpPr>
            <a:spLocks noGrp="1"/>
          </p:cNvSpPr>
          <p:nvPr>
            <p:ph idx="1"/>
          </p:nvPr>
        </p:nvSpPr>
        <p:spPr>
          <a:xfrm>
            <a:off x="467544" y="2348880"/>
            <a:ext cx="8219256" cy="4032448"/>
          </a:xfrm>
        </p:spPr>
        <p:txBody>
          <a:bodyPr anchor="ctr">
            <a:normAutofit/>
          </a:bodyPr>
          <a:lstStyle/>
          <a:p>
            <a:pPr marL="0" lvl="0" indent="0">
              <a:buNone/>
            </a:pPr>
            <a:endParaRPr lang="fr-FR" sz="2000" b="1" u="sng" dirty="0" smtClean="0"/>
          </a:p>
          <a:p>
            <a:pPr marL="0" lvl="0" indent="0">
              <a:buNone/>
            </a:pPr>
            <a:endParaRPr lang="fr-FR" sz="2000" b="1" u="sng" dirty="0"/>
          </a:p>
          <a:p>
            <a:pPr marL="0" lvl="0" indent="0">
              <a:buNone/>
            </a:pPr>
            <a:endParaRPr lang="fr-FR" sz="2000" dirty="0" smtClean="0"/>
          </a:p>
          <a:p>
            <a:pPr marL="0" lvl="0" indent="0">
              <a:buNone/>
            </a:pPr>
            <a:endParaRPr lang="fr-FR" sz="2000" dirty="0"/>
          </a:p>
          <a:p>
            <a:endParaRPr lang="fr-FR" sz="1800" dirty="0"/>
          </a:p>
          <a:p>
            <a:endParaRPr lang="fr-FR"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4248" y="1412776"/>
            <a:ext cx="1965445" cy="1440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67544" y="1772816"/>
            <a:ext cx="8424936" cy="6678751"/>
          </a:xfrm>
          <a:prstGeom prst="rect">
            <a:avLst/>
          </a:prstGeom>
        </p:spPr>
        <p:txBody>
          <a:bodyPr wrap="square">
            <a:spAutoFit/>
          </a:bodyPr>
          <a:lstStyle/>
          <a:p>
            <a:pPr lvl="0" algn="just">
              <a:spcBef>
                <a:spcPct val="20000"/>
              </a:spcBef>
            </a:pPr>
            <a:r>
              <a:rPr lang="fr-FR" sz="2000" b="1" u="sng" dirty="0">
                <a:solidFill>
                  <a:prstClr val="black"/>
                </a:solidFill>
              </a:rPr>
              <a:t>Clauses limitatives ou exonératoires de responsabilité:</a:t>
            </a:r>
          </a:p>
          <a:p>
            <a:pPr lvl="0" algn="just">
              <a:spcBef>
                <a:spcPct val="20000"/>
              </a:spcBef>
            </a:pPr>
            <a:r>
              <a:rPr lang="fr-FR" sz="2000" u="sng" dirty="0" smtClean="0">
                <a:solidFill>
                  <a:prstClr val="black"/>
                </a:solidFill>
              </a:rPr>
              <a:t>En </a:t>
            </a:r>
            <a:r>
              <a:rPr lang="fr-FR" sz="2000" u="sng" dirty="0">
                <a:solidFill>
                  <a:prstClr val="black"/>
                </a:solidFill>
              </a:rPr>
              <a:t>principe</a:t>
            </a:r>
            <a:r>
              <a:rPr lang="fr-FR" sz="2000" dirty="0">
                <a:solidFill>
                  <a:prstClr val="black"/>
                </a:solidFill>
              </a:rPr>
              <a:t>, elles sont licites sauf certaines limites: </a:t>
            </a:r>
          </a:p>
          <a:p>
            <a:pPr marL="342900" lvl="0" indent="-342900" algn="just">
              <a:spcBef>
                <a:spcPct val="20000"/>
              </a:spcBef>
              <a:buFont typeface="Wingdings" pitchFamily="2" charset="2"/>
              <a:buChar char="Ø"/>
            </a:pPr>
            <a:r>
              <a:rPr lang="fr-FR" sz="2000" dirty="0" smtClean="0">
                <a:solidFill>
                  <a:prstClr val="black"/>
                </a:solidFill>
              </a:rPr>
              <a:t>il </a:t>
            </a:r>
            <a:r>
              <a:rPr lang="fr-FR" sz="2000" dirty="0">
                <a:solidFill>
                  <a:prstClr val="black"/>
                </a:solidFill>
              </a:rPr>
              <a:t>ne faut pas que ces clauses </a:t>
            </a:r>
            <a:r>
              <a:rPr lang="fr-FR" sz="2000" b="1" dirty="0">
                <a:solidFill>
                  <a:prstClr val="black"/>
                </a:solidFill>
              </a:rPr>
              <a:t>dénaturent le contrat</a:t>
            </a:r>
          </a:p>
          <a:p>
            <a:pPr marL="342900" lvl="0" indent="-342900" algn="just">
              <a:spcBef>
                <a:spcPct val="20000"/>
              </a:spcBef>
              <a:buFont typeface="Wingdings" pitchFamily="2" charset="2"/>
              <a:buChar char="Ø"/>
            </a:pPr>
            <a:r>
              <a:rPr lang="fr-FR" sz="2000" dirty="0" smtClean="0">
                <a:solidFill>
                  <a:prstClr val="black"/>
                </a:solidFill>
              </a:rPr>
              <a:t>il </a:t>
            </a:r>
            <a:r>
              <a:rPr lang="fr-FR" sz="2000" dirty="0">
                <a:solidFill>
                  <a:prstClr val="black"/>
                </a:solidFill>
              </a:rPr>
              <a:t>ne faut pas que ces clauses autorisent le débiteur </a:t>
            </a:r>
            <a:r>
              <a:rPr lang="fr-FR" sz="2000" b="1" dirty="0">
                <a:solidFill>
                  <a:prstClr val="black"/>
                </a:solidFill>
              </a:rPr>
              <a:t>à manquer sciemment à ses obligations  </a:t>
            </a:r>
          </a:p>
          <a:p>
            <a:pPr lvl="0" algn="just">
              <a:spcBef>
                <a:spcPct val="20000"/>
              </a:spcBef>
            </a:pPr>
            <a:r>
              <a:rPr lang="fr-FR" sz="2000" u="sng" dirty="0" smtClean="0">
                <a:solidFill>
                  <a:prstClr val="black"/>
                </a:solidFill>
              </a:rPr>
              <a:t>Par </a:t>
            </a:r>
            <a:r>
              <a:rPr lang="fr-FR" sz="2000" u="sng" dirty="0">
                <a:solidFill>
                  <a:prstClr val="black"/>
                </a:solidFill>
              </a:rPr>
              <a:t>exception</a:t>
            </a:r>
            <a:r>
              <a:rPr lang="fr-FR" sz="2000" dirty="0">
                <a:solidFill>
                  <a:prstClr val="black"/>
                </a:solidFill>
              </a:rPr>
              <a:t> , en cas de faute lourde et/ou </a:t>
            </a:r>
            <a:r>
              <a:rPr lang="fr-FR" sz="2000" dirty="0" smtClean="0">
                <a:solidFill>
                  <a:prstClr val="black"/>
                </a:solidFill>
              </a:rPr>
              <a:t>dolosive, </a:t>
            </a:r>
            <a:r>
              <a:rPr lang="fr-FR" sz="2000" dirty="0">
                <a:solidFill>
                  <a:prstClr val="black"/>
                </a:solidFill>
              </a:rPr>
              <a:t>la clause limitative de responsabilité n’est plus applicable ni assurable. </a:t>
            </a:r>
            <a:endParaRPr lang="fr-FR" sz="2000" dirty="0" smtClean="0">
              <a:solidFill>
                <a:prstClr val="black"/>
              </a:solidFill>
            </a:endParaRPr>
          </a:p>
          <a:p>
            <a:pPr lvl="0" algn="just">
              <a:spcBef>
                <a:spcPct val="20000"/>
              </a:spcBef>
            </a:pPr>
            <a:endParaRPr lang="fr-FR" sz="2000" dirty="0">
              <a:solidFill>
                <a:prstClr val="black"/>
              </a:solidFill>
            </a:endParaRPr>
          </a:p>
          <a:p>
            <a:pPr marL="342900" lvl="0" indent="-342900" algn="just">
              <a:spcBef>
                <a:spcPct val="20000"/>
              </a:spcBef>
              <a:buFont typeface="Arial" pitchFamily="34" charset="0"/>
              <a:buChar char="•"/>
            </a:pPr>
            <a:r>
              <a:rPr lang="fr-FR" sz="2000" b="1" u="sng" dirty="0">
                <a:solidFill>
                  <a:prstClr val="black"/>
                </a:solidFill>
              </a:rPr>
              <a:t>Les clauses pénales</a:t>
            </a:r>
            <a:r>
              <a:rPr lang="fr-FR" sz="2000" dirty="0">
                <a:solidFill>
                  <a:prstClr val="black"/>
                </a:solidFill>
              </a:rPr>
              <a:t> </a:t>
            </a:r>
            <a:r>
              <a:rPr lang="fr-FR" sz="2000" dirty="0" smtClean="0">
                <a:solidFill>
                  <a:prstClr val="black"/>
                </a:solidFill>
              </a:rPr>
              <a:t>: clause </a:t>
            </a:r>
            <a:r>
              <a:rPr lang="fr-FR" sz="2000" dirty="0">
                <a:solidFill>
                  <a:prstClr val="black"/>
                </a:solidFill>
              </a:rPr>
              <a:t>fixant forfaitairement le montant </a:t>
            </a:r>
            <a:r>
              <a:rPr lang="fr-FR" sz="2000" dirty="0" smtClean="0">
                <a:solidFill>
                  <a:prstClr val="black"/>
                </a:solidFill>
              </a:rPr>
              <a:t>des </a:t>
            </a:r>
            <a:r>
              <a:rPr lang="fr-FR" sz="2000" dirty="0">
                <a:solidFill>
                  <a:prstClr val="black"/>
                </a:solidFill>
              </a:rPr>
              <a:t>dommages et intérêts dus par le débiteur qui n'exécuterait pas son </a:t>
            </a:r>
            <a:r>
              <a:rPr lang="fr-FR" sz="2000" dirty="0" smtClean="0">
                <a:solidFill>
                  <a:prstClr val="black"/>
                </a:solidFill>
              </a:rPr>
              <a:t>obligation.</a:t>
            </a:r>
          </a:p>
          <a:p>
            <a:pPr marL="342900" lvl="0" indent="-342900" algn="just">
              <a:spcBef>
                <a:spcPct val="20000"/>
              </a:spcBef>
              <a:buFont typeface="Arial" pitchFamily="34" charset="0"/>
              <a:buChar char="•"/>
            </a:pPr>
            <a:r>
              <a:rPr lang="fr-FR" sz="2000" b="1" u="sng" dirty="0" smtClean="0">
                <a:solidFill>
                  <a:prstClr val="black"/>
                </a:solidFill>
              </a:rPr>
              <a:t>Les </a:t>
            </a:r>
            <a:r>
              <a:rPr lang="fr-FR" sz="2000" b="1" u="sng" dirty="0">
                <a:solidFill>
                  <a:prstClr val="black"/>
                </a:solidFill>
              </a:rPr>
              <a:t>clauses </a:t>
            </a:r>
            <a:r>
              <a:rPr lang="fr-FR" sz="2000" b="1" u="sng" dirty="0" smtClean="0">
                <a:solidFill>
                  <a:prstClr val="black"/>
                </a:solidFill>
              </a:rPr>
              <a:t>résolutoires</a:t>
            </a:r>
            <a:r>
              <a:rPr lang="fr-FR" sz="2000" b="1" dirty="0" smtClean="0">
                <a:solidFill>
                  <a:prstClr val="black"/>
                </a:solidFill>
              </a:rPr>
              <a:t>: </a:t>
            </a:r>
            <a:r>
              <a:rPr lang="fr-FR" sz="2000" dirty="0">
                <a:solidFill>
                  <a:prstClr val="black"/>
                </a:solidFill>
              </a:rPr>
              <a:t>c</a:t>
            </a:r>
            <a:r>
              <a:rPr lang="fr-FR" sz="2000" dirty="0" smtClean="0">
                <a:solidFill>
                  <a:prstClr val="black"/>
                </a:solidFill>
              </a:rPr>
              <a:t>lause </a:t>
            </a:r>
            <a:r>
              <a:rPr lang="fr-FR" sz="2000" dirty="0">
                <a:solidFill>
                  <a:prstClr val="black"/>
                </a:solidFill>
              </a:rPr>
              <a:t>prévoyant que le contrat sera automatiquement résolu en cas d’inexécution de ses obligations par l’une des </a:t>
            </a:r>
            <a:r>
              <a:rPr lang="fr-FR" sz="2000" dirty="0" smtClean="0">
                <a:solidFill>
                  <a:prstClr val="black"/>
                </a:solidFill>
              </a:rPr>
              <a:t>parties.</a:t>
            </a:r>
            <a:endParaRPr lang="fr-FR" sz="2000" dirty="0">
              <a:solidFill>
                <a:prstClr val="black"/>
              </a:solidFill>
            </a:endParaRPr>
          </a:p>
          <a:p>
            <a:pPr lvl="0" algn="just">
              <a:spcBef>
                <a:spcPct val="20000"/>
              </a:spcBef>
            </a:pPr>
            <a:endParaRPr lang="fr-FR" sz="2000" dirty="0" smtClean="0">
              <a:solidFill>
                <a:prstClr val="black"/>
              </a:solidFill>
            </a:endParaRPr>
          </a:p>
          <a:p>
            <a:pPr lvl="0" algn="just">
              <a:spcBef>
                <a:spcPct val="20000"/>
              </a:spcBef>
            </a:pPr>
            <a:endParaRPr lang="fr-FR" sz="2000" dirty="0">
              <a:solidFill>
                <a:prstClr val="black"/>
              </a:solidFill>
            </a:endParaRPr>
          </a:p>
          <a:p>
            <a:pPr lvl="0" algn="just">
              <a:spcBef>
                <a:spcPct val="20000"/>
              </a:spcBef>
            </a:pPr>
            <a:endParaRPr lang="fr-FR" sz="2000" dirty="0" smtClean="0">
              <a:solidFill>
                <a:prstClr val="black"/>
              </a:solidFill>
            </a:endParaRPr>
          </a:p>
          <a:p>
            <a:pPr lvl="0" algn="just">
              <a:spcBef>
                <a:spcPct val="20000"/>
              </a:spcBef>
            </a:pPr>
            <a:endParaRPr lang="fr-FR" sz="2000" dirty="0">
              <a:solidFill>
                <a:prstClr val="black"/>
              </a:solidFill>
            </a:endParaRPr>
          </a:p>
          <a:p>
            <a:pPr lvl="0" algn="just">
              <a:spcBef>
                <a:spcPct val="20000"/>
              </a:spcBef>
            </a:pPr>
            <a:endParaRPr lang="fr-FR" sz="2000" dirty="0">
              <a:solidFill>
                <a:prstClr val="black"/>
              </a:solidFill>
            </a:endParaRPr>
          </a:p>
        </p:txBody>
      </p:sp>
      <p:sp>
        <p:nvSpPr>
          <p:cNvPr id="5" name="Footer Placeholder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9075629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19256" cy="1138138"/>
          </a:xfrm>
        </p:spPr>
        <p:txBody>
          <a:bodyPr>
            <a:normAutofit fontScale="90000"/>
          </a:bodyPr>
          <a:lstStyle/>
          <a:p>
            <a:pPr lvl="0"/>
            <a:r>
              <a:rPr lang="fr-FR" b="1" u="sng" dirty="0"/>
              <a:t>L’exception d’inexécution</a:t>
            </a:r>
            <a:r>
              <a:rPr lang="fr-FR" u="sng" dirty="0"/>
              <a:t/>
            </a:r>
            <a:br>
              <a:rPr lang="fr-FR" u="sng" dirty="0"/>
            </a:br>
            <a:endParaRPr lang="fr-FR" u="sng" dirty="0"/>
          </a:p>
        </p:txBody>
      </p:sp>
      <p:sp>
        <p:nvSpPr>
          <p:cNvPr id="3" name="Espace réservé du contenu 2"/>
          <p:cNvSpPr>
            <a:spLocks noGrp="1"/>
          </p:cNvSpPr>
          <p:nvPr>
            <p:ph idx="1"/>
          </p:nvPr>
        </p:nvSpPr>
        <p:spPr/>
        <p:txBody>
          <a:bodyPr anchor="ctr">
            <a:normAutofit/>
          </a:bodyPr>
          <a:lstStyle/>
          <a:p>
            <a:pPr marL="0" indent="0" algn="just">
              <a:buNone/>
            </a:pPr>
            <a:r>
              <a:rPr lang="fr-FR" sz="2000" dirty="0"/>
              <a:t>L’exception d’inexécution repose sur le fondement du </a:t>
            </a:r>
            <a:r>
              <a:rPr lang="fr-FR" sz="2000" b="1" dirty="0"/>
              <a:t>droit de suspendre l’exécution de ses propres obligations, de bonne foi, tant que le contractant n’a pas exécuté les siennes. </a:t>
            </a:r>
            <a:endParaRPr lang="fr-FR" sz="2000" b="1" dirty="0" smtClean="0"/>
          </a:p>
          <a:p>
            <a:pPr marL="0" indent="0" algn="just">
              <a:buNone/>
            </a:pPr>
            <a:endParaRPr lang="fr-FR" sz="2000" dirty="0"/>
          </a:p>
          <a:p>
            <a:pPr marL="0" indent="0" algn="just">
              <a:buNone/>
            </a:pPr>
            <a:r>
              <a:rPr lang="fr-FR" sz="2000" dirty="0" smtClean="0"/>
              <a:t>Elle peut être invoquée par le créancier d'un contrat synallagmatique afin de ne pas exécuter sa prestation tant que son débiteur n'a pas exécuté la sienne.</a:t>
            </a:r>
          </a:p>
          <a:p>
            <a:pPr marL="0" indent="0" algn="just">
              <a:buNone/>
            </a:pPr>
            <a:endParaRPr lang="fr-FR" sz="2000" dirty="0" smtClean="0"/>
          </a:p>
          <a:p>
            <a:pPr marL="0" indent="0" algn="just">
              <a:buNone/>
            </a:pPr>
            <a:r>
              <a:rPr lang="fr-FR" sz="2000" dirty="0" smtClean="0"/>
              <a:t>Sont </a:t>
            </a:r>
            <a:r>
              <a:rPr lang="fr-FR" sz="2000" dirty="0"/>
              <a:t>concernés uniquement les </a:t>
            </a:r>
            <a:r>
              <a:rPr lang="fr-FR" sz="2000" u="sng" dirty="0"/>
              <a:t>contrats synallagmatiques</a:t>
            </a:r>
            <a:r>
              <a:rPr lang="fr-FR" sz="2000" dirty="0"/>
              <a:t> </a:t>
            </a:r>
            <a:r>
              <a:rPr lang="fr-FR" sz="2000" dirty="0" smtClean="0"/>
              <a:t>(≠ d’unilatéral</a:t>
            </a:r>
            <a:r>
              <a:rPr lang="fr-FR" sz="2000" dirty="0"/>
              <a:t>), autrement dit, les contrats générant des obligations </a:t>
            </a:r>
            <a:r>
              <a:rPr lang="fr-FR" sz="2000" u="sng" dirty="0"/>
              <a:t>réciproques</a:t>
            </a:r>
            <a:r>
              <a:rPr lang="fr-FR" sz="2000" dirty="0"/>
              <a:t> et </a:t>
            </a:r>
            <a:r>
              <a:rPr lang="fr-FR" sz="2000" u="sng" dirty="0"/>
              <a:t>simultanées</a:t>
            </a:r>
            <a:r>
              <a:rPr lang="fr-FR" sz="2000" dirty="0" smtClean="0"/>
              <a:t>. </a:t>
            </a:r>
            <a:endParaRPr lang="fr-FR" sz="2000" dirty="0"/>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67257950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498178"/>
          </a:xfrm>
        </p:spPr>
        <p:txBody>
          <a:bodyPr>
            <a:normAutofit fontScale="90000"/>
          </a:bodyPr>
          <a:lstStyle/>
          <a:p>
            <a:pPr lvl="0"/>
            <a:r>
              <a:rPr lang="fr-FR" b="1" u="sng" dirty="0"/>
              <a:t>Le traitement </a:t>
            </a:r>
            <a:r>
              <a:rPr lang="fr-FR" b="1" u="sng" dirty="0" smtClean="0"/>
              <a:t>judiciaire du défaut d’exécution du contrat</a:t>
            </a:r>
            <a:r>
              <a:rPr lang="fr-FR" dirty="0"/>
              <a:t/>
            </a:r>
            <a:br>
              <a:rPr lang="fr-FR" dirty="0"/>
            </a:br>
            <a:endParaRPr lang="fr-FR" dirty="0"/>
          </a:p>
        </p:txBody>
      </p:sp>
      <p:sp>
        <p:nvSpPr>
          <p:cNvPr id="3" name="Espace réservé du contenu 2"/>
          <p:cNvSpPr>
            <a:spLocks noGrp="1"/>
          </p:cNvSpPr>
          <p:nvPr>
            <p:ph idx="1"/>
          </p:nvPr>
        </p:nvSpPr>
        <p:spPr/>
        <p:txBody>
          <a:bodyPr anchor="ctr">
            <a:normAutofit/>
          </a:bodyPr>
          <a:lstStyle/>
          <a:p>
            <a:pPr marL="0" indent="0" algn="just">
              <a:buNone/>
            </a:pPr>
            <a:r>
              <a:rPr lang="fr-FR" sz="2000" dirty="0"/>
              <a:t>Le traitement judiciaire consiste à saisir une juridiction pour obtenir du juge qu’il ordonne l’exécution du contrat. </a:t>
            </a:r>
          </a:p>
          <a:p>
            <a:pPr marL="0" indent="0" algn="just">
              <a:buNone/>
            </a:pPr>
            <a:endParaRPr lang="fr-FR" sz="2000" dirty="0"/>
          </a:p>
          <a:p>
            <a:pPr marL="0" indent="0" algn="just">
              <a:buNone/>
            </a:pPr>
            <a:r>
              <a:rPr lang="fr-FR" sz="2000" dirty="0"/>
              <a:t>C’est une procédure lourde, qui nécessite qu’avant d’infliger des sanctions au débiteur, celui-ci soit </a:t>
            </a:r>
            <a:r>
              <a:rPr lang="fr-FR" sz="2000" u="sng" dirty="0"/>
              <a:t>mis en demeure</a:t>
            </a:r>
            <a:r>
              <a:rPr lang="fr-FR" sz="2000" dirty="0"/>
              <a:t> d’effectuer ses obligations. </a:t>
            </a:r>
            <a:endParaRPr lang="fr-FR" sz="2000" dirty="0" smtClean="0"/>
          </a:p>
          <a:p>
            <a:pPr algn="just"/>
            <a:endParaRPr lang="fr-FR" dirty="0"/>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20923505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88640"/>
            <a:ext cx="8229600" cy="6408712"/>
          </a:xfrm>
        </p:spPr>
        <p:txBody>
          <a:bodyPr anchor="ctr">
            <a:normAutofit/>
          </a:bodyPr>
          <a:lstStyle/>
          <a:p>
            <a:pPr>
              <a:buFont typeface="Wingdings" pitchFamily="2" charset="2"/>
              <a:buChar char="Ø"/>
            </a:pPr>
            <a:endParaRPr lang="fr-FR" sz="2000" b="1" dirty="0" smtClean="0"/>
          </a:p>
          <a:p>
            <a:pPr marL="0" indent="0" algn="ctr">
              <a:buNone/>
            </a:pPr>
            <a:r>
              <a:rPr lang="fr-FR" sz="4000" b="1" u="sng" dirty="0" smtClean="0"/>
              <a:t>La mise en demeure</a:t>
            </a:r>
          </a:p>
          <a:p>
            <a:pPr marL="0" indent="0">
              <a:buNone/>
            </a:pPr>
            <a:endParaRPr lang="fr-FR" sz="2000" b="1" dirty="0"/>
          </a:p>
          <a:p>
            <a:pPr algn="just">
              <a:buFont typeface="Wingdings" pitchFamily="2" charset="2"/>
              <a:buChar char="Ø"/>
            </a:pPr>
            <a:r>
              <a:rPr lang="fr-FR" sz="2000" b="1" u="sng" dirty="0" smtClean="0"/>
              <a:t>Une </a:t>
            </a:r>
            <a:r>
              <a:rPr lang="fr-FR" sz="2000" b="1" u="sng" dirty="0"/>
              <a:t>mise en demeure</a:t>
            </a:r>
            <a:r>
              <a:rPr lang="fr-FR" sz="2000" u="sng" dirty="0"/>
              <a:t> </a:t>
            </a:r>
            <a:r>
              <a:rPr lang="fr-FR" sz="2000" dirty="0"/>
              <a:t>: </a:t>
            </a:r>
            <a:endParaRPr lang="fr-FR" sz="2000" dirty="0" smtClean="0"/>
          </a:p>
          <a:p>
            <a:pPr marL="0" indent="0" algn="just">
              <a:buNone/>
            </a:pPr>
            <a:r>
              <a:rPr lang="fr-FR" sz="2000" dirty="0" smtClean="0"/>
              <a:t>Acte </a:t>
            </a:r>
            <a:r>
              <a:rPr lang="fr-FR" sz="2000" dirty="0"/>
              <a:t>par lequel un créancier demande à son débiteur d'exécuter une prestation. Elle a pour effet principal de faire courir </a:t>
            </a:r>
            <a:r>
              <a:rPr lang="fr-FR" sz="2000" b="1" dirty="0"/>
              <a:t>les dommages et intérêts moratoires</a:t>
            </a:r>
            <a:r>
              <a:rPr lang="fr-FR" sz="2000" dirty="0"/>
              <a:t>. </a:t>
            </a:r>
            <a:r>
              <a:rPr lang="fr-FR" sz="2000" dirty="0" smtClean="0"/>
              <a:t>Lorsque </a:t>
            </a:r>
            <a:r>
              <a:rPr lang="fr-FR" sz="2000" dirty="0"/>
              <a:t>le dommage subi provient du retard </a:t>
            </a:r>
            <a:r>
              <a:rPr lang="fr-FR" sz="2000" dirty="0" smtClean="0"/>
              <a:t>dans l'exécution</a:t>
            </a:r>
            <a:r>
              <a:rPr lang="fr-FR" sz="2000" dirty="0"/>
              <a:t>, les dommages et intérêts sont dits </a:t>
            </a:r>
            <a:r>
              <a:rPr lang="fr-FR" sz="2000" dirty="0" smtClean="0"/>
              <a:t>"moratoires".</a:t>
            </a:r>
          </a:p>
          <a:p>
            <a:pPr marL="0" indent="0" algn="just">
              <a:buNone/>
            </a:pPr>
            <a:endParaRPr lang="fr-FR" sz="2000" dirty="0"/>
          </a:p>
          <a:p>
            <a:pPr algn="just">
              <a:buFont typeface="Wingdings" pitchFamily="2" charset="2"/>
              <a:buChar char="Ø"/>
            </a:pPr>
            <a:r>
              <a:rPr lang="fr-FR" sz="2000" dirty="0" smtClean="0"/>
              <a:t>La mise en demeure </a:t>
            </a:r>
            <a:r>
              <a:rPr lang="fr-FR" sz="2000" dirty="0"/>
              <a:t>(</a:t>
            </a:r>
            <a:r>
              <a:rPr lang="fr-FR" sz="2000" dirty="0" err="1"/>
              <a:t>re</a:t>
            </a:r>
            <a:r>
              <a:rPr lang="fr-FR" sz="2000" dirty="0"/>
              <a:t>)transfère le risque sur le débiteur </a:t>
            </a:r>
            <a:r>
              <a:rPr lang="fr-FR" sz="2000" dirty="0" smtClean="0"/>
              <a:t>défaillant.</a:t>
            </a:r>
          </a:p>
          <a:p>
            <a:pPr marL="0" indent="0" algn="just">
              <a:buNone/>
            </a:pPr>
            <a:endParaRPr lang="fr-FR" sz="2000" dirty="0" smtClean="0"/>
          </a:p>
          <a:p>
            <a:pPr lvl="0" algn="just">
              <a:buFont typeface="Wingdings" pitchFamily="2" charset="2"/>
              <a:buChar char="Ø"/>
            </a:pPr>
            <a:r>
              <a:rPr lang="fr-FR" sz="2000" dirty="0"/>
              <a:t>Les sanctions pouvant être prononcées : </a:t>
            </a:r>
            <a:endParaRPr lang="fr-FR" sz="2000" dirty="0" smtClean="0"/>
          </a:p>
          <a:p>
            <a:pPr lvl="1" algn="just"/>
            <a:r>
              <a:rPr lang="fr-FR" sz="2000" dirty="0" smtClean="0"/>
              <a:t>exécution forcée</a:t>
            </a:r>
          </a:p>
          <a:p>
            <a:pPr lvl="1" algn="just"/>
            <a:r>
              <a:rPr lang="fr-FR" sz="2000" dirty="0" smtClean="0"/>
              <a:t>résolution-résiliation </a:t>
            </a:r>
          </a:p>
          <a:p>
            <a:pPr lvl="1" algn="just"/>
            <a:r>
              <a:rPr lang="fr-FR" sz="2000" dirty="0" smtClean="0"/>
              <a:t>indemnisation</a:t>
            </a:r>
            <a:endParaRPr lang="fr-FR" sz="2000" dirty="0"/>
          </a:p>
          <a:p>
            <a:pPr marL="0" indent="0">
              <a:buNone/>
            </a:pPr>
            <a:endParaRPr lang="fr-FR" dirty="0"/>
          </a:p>
          <a:p>
            <a:endParaRPr lang="fr-FR"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8104" y="4149080"/>
            <a:ext cx="3027559" cy="200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410715892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490066"/>
          </a:xfrm>
        </p:spPr>
        <p:txBody>
          <a:bodyPr>
            <a:noAutofit/>
          </a:bodyPr>
          <a:lstStyle/>
          <a:p>
            <a:r>
              <a:rPr lang="fr-FR" sz="4000" b="1" u="sng" dirty="0" smtClean="0"/>
              <a:t>Voie judiciaire: exécution </a:t>
            </a:r>
            <a:r>
              <a:rPr lang="fr-FR" sz="4000" b="1" u="sng" dirty="0"/>
              <a:t>forcée</a:t>
            </a:r>
            <a:endParaRPr lang="fr-FR" sz="4000" u="sng" dirty="0"/>
          </a:p>
        </p:txBody>
      </p:sp>
      <p:sp>
        <p:nvSpPr>
          <p:cNvPr id="3" name="Espace réservé du contenu 2"/>
          <p:cNvSpPr>
            <a:spLocks noGrp="1"/>
          </p:cNvSpPr>
          <p:nvPr>
            <p:ph idx="1"/>
          </p:nvPr>
        </p:nvSpPr>
        <p:spPr>
          <a:xfrm>
            <a:off x="457200" y="1484784"/>
            <a:ext cx="8229600" cy="5328592"/>
          </a:xfrm>
        </p:spPr>
        <p:txBody>
          <a:bodyPr>
            <a:normAutofit fontScale="25000" lnSpcReduction="20000"/>
          </a:bodyPr>
          <a:lstStyle/>
          <a:p>
            <a:pPr marL="0" indent="0" algn="just">
              <a:buNone/>
            </a:pPr>
            <a:r>
              <a:rPr lang="fr-FR" sz="8000" dirty="0" smtClean="0"/>
              <a:t>Ensemble </a:t>
            </a:r>
            <a:r>
              <a:rPr lang="fr-FR" sz="8000" dirty="0"/>
              <a:t>des moyens de contrainte exercés contre la personne du débiteur ou contre ses biens pour </a:t>
            </a:r>
            <a:r>
              <a:rPr lang="fr-FR" sz="8000" dirty="0" smtClean="0"/>
              <a:t>imposer, </a:t>
            </a:r>
            <a:r>
              <a:rPr lang="fr-FR" sz="8000" dirty="0"/>
              <a:t>dans le respect des formalités prescrites par la loi, l'exécution de ses </a:t>
            </a:r>
            <a:r>
              <a:rPr lang="fr-FR" sz="8000" dirty="0" smtClean="0"/>
              <a:t>obligations.</a:t>
            </a:r>
            <a:endParaRPr lang="fr-FR" sz="8000" dirty="0"/>
          </a:p>
          <a:p>
            <a:pPr marL="0" indent="0" algn="just">
              <a:buNone/>
            </a:pPr>
            <a:r>
              <a:rPr lang="fr-FR" sz="8000" dirty="0"/>
              <a:t> </a:t>
            </a:r>
          </a:p>
          <a:p>
            <a:pPr marL="0" indent="0" algn="just">
              <a:buNone/>
            </a:pPr>
            <a:r>
              <a:rPr lang="fr-FR" sz="8000" dirty="0"/>
              <a:t>L’exécution forcée peut avoir lieu </a:t>
            </a:r>
            <a:r>
              <a:rPr lang="fr-FR" sz="8000" u="sng" dirty="0"/>
              <a:t>en nature</a:t>
            </a:r>
            <a:r>
              <a:rPr lang="fr-FR" sz="8000" dirty="0"/>
              <a:t> : </a:t>
            </a:r>
          </a:p>
          <a:p>
            <a:pPr marL="0" indent="0" algn="just">
              <a:buNone/>
            </a:pPr>
            <a:r>
              <a:rPr lang="fr-FR" sz="8000" dirty="0"/>
              <a:t> </a:t>
            </a:r>
          </a:p>
          <a:p>
            <a:pPr algn="just">
              <a:buFont typeface="Wingdings" pitchFamily="2" charset="2"/>
              <a:buChar char="Ø"/>
            </a:pPr>
            <a:r>
              <a:rPr lang="fr-FR" sz="8000" dirty="0" smtClean="0"/>
              <a:t>Quand </a:t>
            </a:r>
            <a:r>
              <a:rPr lang="fr-FR" sz="8000" dirty="0"/>
              <a:t>elle est possible (cas particulier des obligations à caractère personnel</a:t>
            </a:r>
            <a:r>
              <a:rPr lang="fr-FR" sz="8000" dirty="0" smtClean="0"/>
              <a:t>)</a:t>
            </a:r>
          </a:p>
          <a:p>
            <a:pPr marL="0" indent="0" algn="just">
              <a:buNone/>
            </a:pPr>
            <a:r>
              <a:rPr lang="fr-FR" sz="8000" dirty="0" smtClean="0"/>
              <a:t> </a:t>
            </a:r>
            <a:r>
              <a:rPr lang="fr-FR" sz="8000" dirty="0"/>
              <a:t> </a:t>
            </a:r>
          </a:p>
          <a:p>
            <a:pPr algn="just">
              <a:buFont typeface="Wingdings" pitchFamily="2" charset="2"/>
              <a:buChar char="Ø"/>
            </a:pPr>
            <a:r>
              <a:rPr lang="fr-FR" sz="8000" dirty="0" smtClean="0"/>
              <a:t>Avec </a:t>
            </a:r>
            <a:r>
              <a:rPr lang="fr-FR" sz="8000" dirty="0"/>
              <a:t>le secours du mécanisme de </a:t>
            </a:r>
            <a:r>
              <a:rPr lang="fr-FR" sz="8000" b="1" dirty="0"/>
              <a:t>l’astreinte</a:t>
            </a:r>
          </a:p>
          <a:p>
            <a:pPr marL="0" indent="0" algn="just">
              <a:buNone/>
            </a:pPr>
            <a:endParaRPr lang="fr-FR" sz="8000" dirty="0" smtClean="0"/>
          </a:p>
          <a:p>
            <a:pPr marL="0" indent="0" algn="just">
              <a:buNone/>
            </a:pPr>
            <a:r>
              <a:rPr lang="fr-FR" sz="8000" dirty="0" smtClean="0"/>
              <a:t>L’exécution </a:t>
            </a:r>
            <a:r>
              <a:rPr lang="fr-FR" sz="8000" dirty="0"/>
              <a:t>forcée peut aussi se faire </a:t>
            </a:r>
            <a:r>
              <a:rPr lang="fr-FR" sz="8000" u="sng" dirty="0"/>
              <a:t>par équivalent</a:t>
            </a:r>
            <a:r>
              <a:rPr lang="fr-FR" sz="8000" dirty="0"/>
              <a:t> (ce qui peut impliquer l’engagement de la responsabilité civile contractuelle), ou bien être faite  par un tiers aux dépens du débiteur défaillant.</a:t>
            </a:r>
          </a:p>
          <a:p>
            <a:pPr algn="just"/>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0908579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smtClean="0"/>
              <a:t>Voie judiciaire: la </a:t>
            </a:r>
            <a:r>
              <a:rPr lang="fr-FR" b="1" u="sng" dirty="0"/>
              <a:t>résolution </a:t>
            </a:r>
            <a:r>
              <a:rPr lang="fr-FR" b="1" u="sng" dirty="0" smtClean="0"/>
              <a:t>et </a:t>
            </a:r>
            <a:r>
              <a:rPr lang="fr-FR" b="1" u="sng" dirty="0"/>
              <a:t>la résiliation du contrat</a:t>
            </a:r>
            <a:endParaRPr lang="fr-FR" u="sng" dirty="0"/>
          </a:p>
        </p:txBody>
      </p:sp>
      <p:sp>
        <p:nvSpPr>
          <p:cNvPr id="3" name="Espace réservé du contenu 2"/>
          <p:cNvSpPr>
            <a:spLocks noGrp="1"/>
          </p:cNvSpPr>
          <p:nvPr>
            <p:ph idx="1"/>
          </p:nvPr>
        </p:nvSpPr>
        <p:spPr>
          <a:xfrm>
            <a:off x="457200" y="1772816"/>
            <a:ext cx="8229600" cy="4896544"/>
          </a:xfrm>
        </p:spPr>
        <p:txBody>
          <a:bodyPr>
            <a:normAutofit/>
          </a:bodyPr>
          <a:lstStyle/>
          <a:p>
            <a:r>
              <a:rPr lang="fr-FR" sz="2600" b="1" u="sng" dirty="0" smtClean="0"/>
              <a:t>Résolution </a:t>
            </a:r>
            <a:r>
              <a:rPr lang="fr-FR" sz="2600" b="1" u="sng" dirty="0"/>
              <a:t>du contrat</a:t>
            </a:r>
            <a:r>
              <a:rPr lang="fr-FR" sz="2600" dirty="0"/>
              <a:t>: </a:t>
            </a:r>
            <a:endParaRPr lang="fr-FR" sz="2600" dirty="0" smtClean="0"/>
          </a:p>
          <a:p>
            <a:pPr marL="0" indent="0">
              <a:buNone/>
            </a:pPr>
            <a:endParaRPr lang="fr-FR" sz="2600" dirty="0"/>
          </a:p>
          <a:p>
            <a:pPr marL="0" indent="0" algn="just">
              <a:buNone/>
            </a:pPr>
            <a:r>
              <a:rPr lang="fr-FR" sz="2000" dirty="0"/>
              <a:t>S</a:t>
            </a:r>
            <a:r>
              <a:rPr lang="fr-FR" sz="2000" dirty="0" smtClean="0"/>
              <a:t>anction </a:t>
            </a:r>
            <a:r>
              <a:rPr lang="fr-FR" sz="2000" dirty="0"/>
              <a:t>consistant dans </a:t>
            </a:r>
            <a:r>
              <a:rPr lang="fr-FR" sz="2000" b="1" dirty="0"/>
              <a:t>l'effacement rétroactif </a:t>
            </a:r>
            <a:r>
              <a:rPr lang="fr-FR" sz="2000" dirty="0"/>
              <a:t>des obligations nées d'un contrat synallagmatique, lorsque l'une des parties n'exécute pas ses prestations. </a:t>
            </a:r>
            <a:endParaRPr lang="fr-FR" sz="2000" dirty="0" smtClean="0"/>
          </a:p>
          <a:p>
            <a:pPr marL="0" indent="0" algn="just">
              <a:buNone/>
            </a:pPr>
            <a:endParaRPr lang="fr-FR" sz="2000" dirty="0" smtClean="0"/>
          </a:p>
          <a:p>
            <a:pPr marL="0" indent="0" algn="just">
              <a:buNone/>
            </a:pPr>
            <a:r>
              <a:rPr lang="fr-FR" sz="2000" dirty="0" smtClean="0"/>
              <a:t>Comme </a:t>
            </a:r>
            <a:r>
              <a:rPr lang="fr-FR" sz="2000" dirty="0"/>
              <a:t>la nullité, la résolution </a:t>
            </a:r>
            <a:r>
              <a:rPr lang="fr-FR" sz="2000" b="1" u="sng" dirty="0"/>
              <a:t>a un effet rétroactif</a:t>
            </a:r>
            <a:r>
              <a:rPr lang="fr-FR" sz="2000" dirty="0"/>
              <a:t>, mais à la différence de la première elle sanctionne un défaut d'exécution et non </a:t>
            </a:r>
            <a:r>
              <a:rPr lang="fr-FR" sz="2000" dirty="0" smtClean="0"/>
              <a:t>un </a:t>
            </a:r>
            <a:r>
              <a:rPr lang="fr-FR" sz="2000" dirty="0"/>
              <a:t>vice existant lors de la formation du contrat.</a:t>
            </a:r>
          </a:p>
          <a:p>
            <a:pPr marL="0" lvl="0" indent="0" algn="just">
              <a:buNone/>
            </a:pPr>
            <a:endParaRPr lang="fr-FR" sz="2000" dirty="0" smtClean="0"/>
          </a:p>
          <a:p>
            <a:pPr marL="0" lvl="0" indent="0" algn="just">
              <a:buNone/>
            </a:pPr>
            <a:r>
              <a:rPr lang="fr-FR" sz="2000" dirty="0" smtClean="0"/>
              <a:t>La </a:t>
            </a:r>
            <a:r>
              <a:rPr lang="fr-FR" sz="2000" dirty="0"/>
              <a:t>résolution consiste dans l’anéantissement du contrat à titre de sanction (alors que la nullité du contrat vise un problème lors de la </a:t>
            </a:r>
            <a:r>
              <a:rPr lang="fr-FR" sz="2000" u="sng" dirty="0"/>
              <a:t>conclusion </a:t>
            </a:r>
            <a:r>
              <a:rPr lang="fr-FR" sz="2000" dirty="0"/>
              <a:t>du contrat</a:t>
            </a:r>
            <a:r>
              <a:rPr lang="fr-FR" sz="2000" dirty="0" smtClean="0"/>
              <a:t>).</a:t>
            </a:r>
          </a:p>
          <a:p>
            <a:pPr marL="0" indent="0" algn="just">
              <a:buNone/>
            </a:pPr>
            <a:endParaRPr lang="fr-FR" sz="2600" dirty="0" smtClean="0"/>
          </a:p>
          <a:p>
            <a:pPr lvl="0"/>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8772677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260649"/>
            <a:ext cx="8229600" cy="4896544"/>
          </a:xfrm>
        </p:spPr>
        <p:txBody>
          <a:bodyPr>
            <a:normAutofit/>
          </a:bodyPr>
          <a:lstStyle/>
          <a:p>
            <a:pPr lvl="0"/>
            <a:r>
              <a:rPr lang="fr-FR" sz="2800" b="1" u="sng" dirty="0" smtClean="0"/>
              <a:t>Résiliation du contrat</a:t>
            </a:r>
            <a:r>
              <a:rPr lang="fr-FR" sz="2800" dirty="0" smtClean="0"/>
              <a:t>:</a:t>
            </a:r>
          </a:p>
          <a:p>
            <a:pPr marL="0" lvl="0" indent="0" algn="just">
              <a:buNone/>
            </a:pPr>
            <a:endParaRPr lang="fr-FR" sz="2200" dirty="0" smtClean="0"/>
          </a:p>
          <a:p>
            <a:pPr marL="0" lvl="0" indent="0" algn="just">
              <a:buNone/>
            </a:pPr>
            <a:r>
              <a:rPr lang="fr-FR" sz="2000" dirty="0" smtClean="0"/>
              <a:t>On </a:t>
            </a:r>
            <a:r>
              <a:rPr lang="fr-FR" sz="2000" dirty="0"/>
              <a:t>parle de « résiliation » dans le cas des contrats à exécution successive, car la résiliation </a:t>
            </a:r>
            <a:r>
              <a:rPr lang="fr-FR" sz="2000" u="sng" dirty="0"/>
              <a:t>ne vaut que pour </a:t>
            </a:r>
            <a:r>
              <a:rPr lang="fr-FR" sz="2000" u="sng" dirty="0" smtClean="0"/>
              <a:t>l’avenir</a:t>
            </a:r>
            <a:r>
              <a:rPr lang="fr-FR" sz="2000" dirty="0" smtClean="0"/>
              <a:t>.</a:t>
            </a:r>
            <a:endParaRPr lang="fr-FR" sz="2000" dirty="0"/>
          </a:p>
          <a:p>
            <a:pPr marL="0" indent="0" algn="just">
              <a:buNone/>
            </a:pPr>
            <a:endParaRPr lang="fr-FR" sz="2000" dirty="0"/>
          </a:p>
          <a:p>
            <a:pPr marL="0" indent="0" algn="just">
              <a:buNone/>
            </a:pPr>
            <a:r>
              <a:rPr lang="fr-FR" sz="2000" dirty="0" smtClean="0"/>
              <a:t>Il s’agit de la suppression </a:t>
            </a:r>
            <a:r>
              <a:rPr lang="fr-FR" sz="2000" dirty="0"/>
              <a:t>pour l'avenir d'un contrat successif en raison de l'inexécution par l'une des parties de ses obligations. La résiliation est une résolution non rétroactive s'appliquant aux contrats dont l'effacement ne peut être rétroactif. </a:t>
            </a:r>
            <a:endParaRPr lang="fr-FR" sz="2000" dirty="0" smtClean="0"/>
          </a:p>
          <a:p>
            <a:pPr marL="0" indent="0" algn="just">
              <a:buNone/>
            </a:pPr>
            <a:endParaRPr lang="fr-FR" sz="2000" dirty="0"/>
          </a:p>
          <a:p>
            <a:pPr marL="0" indent="0" algn="just">
              <a:buNone/>
            </a:pPr>
            <a:r>
              <a:rPr lang="fr-FR" sz="2000" dirty="0" smtClean="0"/>
              <a:t>Le </a:t>
            </a:r>
            <a:r>
              <a:rPr lang="fr-FR" sz="2000" dirty="0"/>
              <a:t>terme désigne également la dissolution d'un contrat par décision volontaire, soit à l'initiative d'une seule partie (résiliation unilatérale d'un contrat de travail à durée indéterminée), soit d'un commun accord (résiliation conventionnelle).</a:t>
            </a:r>
          </a:p>
          <a:p>
            <a:pPr marL="0" indent="0">
              <a:buNone/>
            </a:pPr>
            <a:endParaRPr lang="fr-FR" dirty="0"/>
          </a:p>
        </p:txBody>
      </p:sp>
      <p:pic>
        <p:nvPicPr>
          <p:cNvPr id="2050" name="Picture 2" descr="http://www.assurancesinfo.net/images/stories/annulation_contrat_assurance_aut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848" y="4869160"/>
            <a:ext cx="2738631" cy="1827584"/>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81913832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07504" y="188640"/>
            <a:ext cx="8579296" cy="6336704"/>
          </a:xfrm>
        </p:spPr>
        <p:txBody>
          <a:bodyPr>
            <a:noAutofit/>
          </a:bodyPr>
          <a:lstStyle/>
          <a:p>
            <a:pPr lvl="0" algn="just"/>
            <a:r>
              <a:rPr lang="fr-FR" sz="1600" b="1" u="sng" dirty="0" smtClean="0"/>
              <a:t>Le remède complémentaire ou alternatif en cas d'inexécution fautive : l’allocation de dommages-intérêts</a:t>
            </a:r>
            <a:endParaRPr lang="fr-FR" sz="1600" u="sng" dirty="0" smtClean="0"/>
          </a:p>
          <a:p>
            <a:pPr marL="0" indent="0" algn="just">
              <a:buNone/>
            </a:pPr>
            <a:r>
              <a:rPr lang="fr-FR" sz="1600" dirty="0"/>
              <a:t> </a:t>
            </a:r>
          </a:p>
          <a:p>
            <a:pPr marL="0" lvl="0" indent="0">
              <a:buNone/>
            </a:pPr>
            <a:r>
              <a:rPr lang="fr-FR" sz="1600" b="1" u="sng" dirty="0" smtClean="0">
                <a:solidFill>
                  <a:prstClr val="black"/>
                </a:solidFill>
              </a:rPr>
              <a:t>L’inexécution </a:t>
            </a:r>
            <a:r>
              <a:rPr lang="fr-FR" sz="1600" b="1" u="sng" dirty="0">
                <a:solidFill>
                  <a:prstClr val="black"/>
                </a:solidFill>
              </a:rPr>
              <a:t>fautive </a:t>
            </a:r>
            <a:r>
              <a:rPr lang="fr-FR" sz="1600" dirty="0">
                <a:solidFill>
                  <a:prstClr val="black"/>
                </a:solidFill>
              </a:rPr>
              <a:t>correspond à 3 cas : </a:t>
            </a:r>
          </a:p>
          <a:p>
            <a:pPr lvl="0">
              <a:buFont typeface="Wingdings" pitchFamily="2" charset="2"/>
              <a:buChar char="Ø"/>
            </a:pPr>
            <a:endParaRPr lang="fr-FR" sz="1600" dirty="0">
              <a:solidFill>
                <a:prstClr val="black"/>
              </a:solidFill>
            </a:endParaRPr>
          </a:p>
          <a:p>
            <a:pPr lvl="0">
              <a:buFont typeface="Wingdings" pitchFamily="2" charset="2"/>
              <a:buChar char="Ø"/>
            </a:pPr>
            <a:r>
              <a:rPr lang="fr-FR" sz="1600" b="1" dirty="0">
                <a:solidFill>
                  <a:prstClr val="black"/>
                </a:solidFill>
              </a:rPr>
              <a:t>L’inexécution totale ou partielle</a:t>
            </a:r>
          </a:p>
          <a:p>
            <a:pPr lvl="0">
              <a:buFont typeface="Wingdings" pitchFamily="2" charset="2"/>
              <a:buChar char="Ø"/>
            </a:pPr>
            <a:r>
              <a:rPr lang="fr-FR" sz="1600" b="1" dirty="0" smtClean="0">
                <a:solidFill>
                  <a:prstClr val="black"/>
                </a:solidFill>
              </a:rPr>
              <a:t>La </a:t>
            </a:r>
            <a:r>
              <a:rPr lang="fr-FR" sz="1600" b="1" dirty="0">
                <a:solidFill>
                  <a:prstClr val="black"/>
                </a:solidFill>
              </a:rPr>
              <a:t>mauvaise exécution </a:t>
            </a:r>
          </a:p>
          <a:p>
            <a:pPr lvl="0">
              <a:buFont typeface="Wingdings" pitchFamily="2" charset="2"/>
              <a:buChar char="Ø"/>
            </a:pPr>
            <a:r>
              <a:rPr lang="fr-FR" sz="1600" b="1" dirty="0" smtClean="0">
                <a:solidFill>
                  <a:prstClr val="black"/>
                </a:solidFill>
              </a:rPr>
              <a:t>L’exécution </a:t>
            </a:r>
            <a:r>
              <a:rPr lang="fr-FR" sz="1600" b="1" dirty="0">
                <a:solidFill>
                  <a:prstClr val="black"/>
                </a:solidFill>
              </a:rPr>
              <a:t>tardive</a:t>
            </a:r>
          </a:p>
          <a:p>
            <a:pPr marL="0" lvl="0" indent="0">
              <a:buNone/>
            </a:pPr>
            <a:endParaRPr lang="fr-FR" sz="1600" dirty="0">
              <a:solidFill>
                <a:prstClr val="black"/>
              </a:solidFill>
            </a:endParaRPr>
          </a:p>
          <a:p>
            <a:pPr marL="0" lvl="0" indent="0" algn="just">
              <a:buNone/>
            </a:pPr>
            <a:r>
              <a:rPr lang="fr-FR" sz="1600" dirty="0">
                <a:solidFill>
                  <a:prstClr val="black"/>
                </a:solidFill>
              </a:rPr>
              <a:t>L’inexécution s’apprécie par rapport à </a:t>
            </a:r>
            <a:r>
              <a:rPr lang="fr-FR" sz="1600" b="1" dirty="0">
                <a:solidFill>
                  <a:prstClr val="black"/>
                </a:solidFill>
              </a:rPr>
              <a:t>l’intensité de l’obligation </a:t>
            </a:r>
            <a:r>
              <a:rPr lang="fr-FR" sz="1600" dirty="0">
                <a:solidFill>
                  <a:prstClr val="black"/>
                </a:solidFill>
              </a:rPr>
              <a:t>concernée, selon qu’il s’agit d’une obligation de moyens ou de résultat.</a:t>
            </a:r>
          </a:p>
          <a:p>
            <a:pPr marL="0" lvl="0" indent="0" algn="just">
              <a:buNone/>
            </a:pPr>
            <a:r>
              <a:rPr lang="fr-FR" sz="1600" dirty="0">
                <a:solidFill>
                  <a:prstClr val="black"/>
                </a:solidFill>
              </a:rPr>
              <a:t>Lorsque le cocontractant se rend fautif d’une </a:t>
            </a:r>
            <a:r>
              <a:rPr lang="fr-FR" sz="1600" b="1" dirty="0">
                <a:solidFill>
                  <a:prstClr val="black"/>
                </a:solidFill>
              </a:rPr>
              <a:t>inexécution totale ou partielle</a:t>
            </a:r>
            <a:r>
              <a:rPr lang="fr-FR" sz="1600" dirty="0">
                <a:solidFill>
                  <a:prstClr val="black"/>
                </a:solidFill>
              </a:rPr>
              <a:t> ou d’une </a:t>
            </a:r>
            <a:r>
              <a:rPr lang="fr-FR" sz="1600" b="1" dirty="0">
                <a:solidFill>
                  <a:prstClr val="black"/>
                </a:solidFill>
              </a:rPr>
              <a:t>mauvaise exécution </a:t>
            </a:r>
            <a:r>
              <a:rPr lang="fr-FR" sz="1600" dirty="0">
                <a:solidFill>
                  <a:prstClr val="black"/>
                </a:solidFill>
              </a:rPr>
              <a:t>contractuelle</a:t>
            </a:r>
            <a:r>
              <a:rPr lang="fr-FR" sz="1600" dirty="0" smtClean="0">
                <a:solidFill>
                  <a:prstClr val="black"/>
                </a:solidFill>
              </a:rPr>
              <a:t>, ou d'une exécution tardive, </a:t>
            </a:r>
            <a:r>
              <a:rPr lang="fr-FR" sz="1600" dirty="0">
                <a:solidFill>
                  <a:prstClr val="black"/>
                </a:solidFill>
              </a:rPr>
              <a:t>en plus des sanctions déjà évoquées, il peut </a:t>
            </a:r>
            <a:r>
              <a:rPr lang="fr-FR" sz="1600" dirty="0" smtClean="0">
                <a:solidFill>
                  <a:prstClr val="black"/>
                </a:solidFill>
              </a:rPr>
              <a:t>donc engager </a:t>
            </a:r>
            <a:r>
              <a:rPr lang="fr-FR" sz="1600" dirty="0">
                <a:solidFill>
                  <a:prstClr val="black"/>
                </a:solidFill>
              </a:rPr>
              <a:t>sa responsabilité contractuelle. </a:t>
            </a:r>
            <a:r>
              <a:rPr lang="fr-FR" sz="1600" dirty="0" smtClean="0"/>
              <a:t>Ce </a:t>
            </a:r>
            <a:r>
              <a:rPr lang="fr-FR" sz="1600" dirty="0"/>
              <a:t>régime de responsabilité est prévu à </a:t>
            </a:r>
            <a:r>
              <a:rPr lang="fr-FR" sz="1600" b="1" u="sng" dirty="0"/>
              <a:t>l'article 1147 du </a:t>
            </a:r>
            <a:r>
              <a:rPr lang="fr-FR" sz="1600" b="1" u="sng" dirty="0" smtClean="0"/>
              <a:t>Code </a:t>
            </a:r>
            <a:r>
              <a:rPr lang="fr-FR" sz="1600" b="1" u="sng" dirty="0"/>
              <a:t>civil </a:t>
            </a:r>
            <a:r>
              <a:rPr lang="fr-FR" sz="1600" dirty="0"/>
              <a:t>qui dispose que </a:t>
            </a:r>
            <a:r>
              <a:rPr lang="fr-FR" sz="1600" dirty="0" smtClean="0"/>
              <a:t>:</a:t>
            </a:r>
          </a:p>
          <a:p>
            <a:pPr marL="0" lvl="0" indent="0" algn="just">
              <a:buNone/>
            </a:pPr>
            <a:endParaRPr lang="fr-FR" sz="1600" dirty="0" smtClean="0"/>
          </a:p>
          <a:p>
            <a:pPr marL="0" indent="0" algn="just">
              <a:buNone/>
            </a:pPr>
            <a:r>
              <a:rPr lang="fr-FR" sz="1600" b="1" dirty="0" smtClean="0">
                <a:solidFill>
                  <a:schemeClr val="accent6">
                    <a:lumMod val="75000"/>
                  </a:schemeClr>
                </a:solidFill>
              </a:rPr>
              <a:t>«</a:t>
            </a:r>
            <a:r>
              <a:rPr lang="fr-FR" sz="1600" b="1" dirty="0">
                <a:solidFill>
                  <a:schemeClr val="accent6">
                    <a:lumMod val="75000"/>
                  </a:schemeClr>
                </a:solidFill>
              </a:rPr>
              <a:t> </a:t>
            </a:r>
            <a:r>
              <a:rPr lang="fr-FR" sz="1600" b="1" i="1" dirty="0">
                <a:solidFill>
                  <a:schemeClr val="accent6">
                    <a:lumMod val="75000"/>
                  </a:schemeClr>
                </a:solidFill>
              </a:rPr>
              <a:t>Le débiteur est condamné, s'il y a lieu, au paiement de dommages </a:t>
            </a:r>
            <a:r>
              <a:rPr lang="fr-FR" sz="1600" b="1" i="1" dirty="0" smtClean="0">
                <a:solidFill>
                  <a:schemeClr val="accent6">
                    <a:lumMod val="75000"/>
                  </a:schemeClr>
                </a:solidFill>
              </a:rPr>
              <a:t>et intérêts </a:t>
            </a:r>
            <a:r>
              <a:rPr lang="fr-FR" sz="1600" b="1" i="1" dirty="0">
                <a:solidFill>
                  <a:schemeClr val="accent6">
                    <a:lumMod val="75000"/>
                  </a:schemeClr>
                </a:solidFill>
              </a:rPr>
              <a:t>soit à raison de l'inexécution de l'obligation, soit à </a:t>
            </a:r>
            <a:r>
              <a:rPr lang="fr-FR" sz="1600" b="1" i="1" dirty="0" smtClean="0">
                <a:solidFill>
                  <a:schemeClr val="accent6">
                    <a:lumMod val="75000"/>
                  </a:schemeClr>
                </a:solidFill>
              </a:rPr>
              <a:t>raison du </a:t>
            </a:r>
            <a:r>
              <a:rPr lang="fr-FR" sz="1600" b="1" i="1" dirty="0">
                <a:solidFill>
                  <a:schemeClr val="accent6">
                    <a:lumMod val="75000"/>
                  </a:schemeClr>
                </a:solidFill>
              </a:rPr>
              <a:t>retard </a:t>
            </a:r>
            <a:r>
              <a:rPr lang="fr-FR" sz="1600" b="1" i="1" dirty="0" smtClean="0">
                <a:solidFill>
                  <a:schemeClr val="accent6">
                    <a:lumMod val="75000"/>
                  </a:schemeClr>
                </a:solidFill>
              </a:rPr>
              <a:t>dans </a:t>
            </a:r>
            <a:r>
              <a:rPr lang="fr-FR" sz="1600" b="1" i="1" dirty="0">
                <a:solidFill>
                  <a:schemeClr val="accent6">
                    <a:lumMod val="75000"/>
                  </a:schemeClr>
                </a:solidFill>
              </a:rPr>
              <a:t>l'exécution, toutes les fois qu'il ne justifie pas </a:t>
            </a:r>
            <a:r>
              <a:rPr lang="fr-FR" sz="1600" b="1" i="1" dirty="0" smtClean="0">
                <a:solidFill>
                  <a:schemeClr val="accent6">
                    <a:lumMod val="75000"/>
                  </a:schemeClr>
                </a:solidFill>
              </a:rPr>
              <a:t>que l'inexécution </a:t>
            </a:r>
            <a:r>
              <a:rPr lang="fr-FR" sz="1600" b="1" i="1" dirty="0">
                <a:solidFill>
                  <a:schemeClr val="accent6">
                    <a:lumMod val="75000"/>
                  </a:schemeClr>
                </a:solidFill>
              </a:rPr>
              <a:t>provient </a:t>
            </a:r>
            <a:r>
              <a:rPr lang="fr-FR" sz="1600" b="1" i="1" dirty="0" smtClean="0">
                <a:solidFill>
                  <a:schemeClr val="accent6">
                    <a:lumMod val="75000"/>
                  </a:schemeClr>
                </a:solidFill>
              </a:rPr>
              <a:t>d'une </a:t>
            </a:r>
            <a:r>
              <a:rPr lang="fr-FR" sz="1600" b="1" i="1" dirty="0">
                <a:solidFill>
                  <a:schemeClr val="accent6">
                    <a:lumMod val="75000"/>
                  </a:schemeClr>
                </a:solidFill>
              </a:rPr>
              <a:t>cause étrangère qui ne peut lui être </a:t>
            </a:r>
            <a:r>
              <a:rPr lang="fr-FR" sz="1600" b="1" i="1" dirty="0" smtClean="0">
                <a:solidFill>
                  <a:schemeClr val="accent6">
                    <a:lumMod val="75000"/>
                  </a:schemeClr>
                </a:solidFill>
              </a:rPr>
              <a:t>imputée</a:t>
            </a:r>
            <a:r>
              <a:rPr lang="fr-FR" sz="1600" b="1" i="1" dirty="0">
                <a:solidFill>
                  <a:schemeClr val="accent6">
                    <a:lumMod val="75000"/>
                  </a:schemeClr>
                </a:solidFill>
              </a:rPr>
              <a:t>, encore qu'il n'y ait </a:t>
            </a:r>
            <a:r>
              <a:rPr lang="fr-FR" sz="1600" b="1" i="1" dirty="0" smtClean="0">
                <a:solidFill>
                  <a:schemeClr val="accent6">
                    <a:lumMod val="75000"/>
                  </a:schemeClr>
                </a:solidFill>
              </a:rPr>
              <a:t>aucune </a:t>
            </a:r>
            <a:r>
              <a:rPr lang="fr-FR" sz="1600" b="1" i="1" dirty="0">
                <a:solidFill>
                  <a:schemeClr val="accent6">
                    <a:lumMod val="75000"/>
                  </a:schemeClr>
                </a:solidFill>
              </a:rPr>
              <a:t>mauvaise foi de sa part.</a:t>
            </a:r>
            <a:r>
              <a:rPr lang="fr-FR" sz="1600" b="1" dirty="0">
                <a:solidFill>
                  <a:schemeClr val="accent6">
                    <a:lumMod val="75000"/>
                  </a:schemeClr>
                </a:solidFill>
              </a:rPr>
              <a:t> »</a:t>
            </a:r>
          </a:p>
          <a:p>
            <a:pPr marL="0" indent="0">
              <a:buNone/>
            </a:pPr>
            <a:r>
              <a:rPr lang="fr-FR" sz="1600" dirty="0"/>
              <a:t> </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32040" y="630118"/>
            <a:ext cx="1944217" cy="207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79132663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0"/>
            <a:ext cx="8229600" cy="1052736"/>
          </a:xfrm>
        </p:spPr>
        <p:txBody>
          <a:bodyPr>
            <a:noAutofit/>
          </a:bodyPr>
          <a:lstStyle/>
          <a:p>
            <a:r>
              <a:rPr lang="fr-FR" sz="3200" b="1" u="sng" dirty="0" smtClean="0"/>
              <a:t>Les conditions de la responsabilité civile contractuelle</a:t>
            </a:r>
            <a:endParaRPr lang="fr-FR" sz="3200" b="1" u="sng" dirty="0"/>
          </a:p>
        </p:txBody>
      </p:sp>
      <p:sp>
        <p:nvSpPr>
          <p:cNvPr id="3" name="Espace réservé du contenu 2"/>
          <p:cNvSpPr>
            <a:spLocks noGrp="1"/>
          </p:cNvSpPr>
          <p:nvPr>
            <p:ph idx="1"/>
          </p:nvPr>
        </p:nvSpPr>
        <p:spPr>
          <a:xfrm>
            <a:off x="467544" y="1052736"/>
            <a:ext cx="8229600" cy="5616624"/>
          </a:xfrm>
        </p:spPr>
        <p:txBody>
          <a:bodyPr>
            <a:normAutofit fontScale="55000" lnSpcReduction="20000"/>
          </a:bodyPr>
          <a:lstStyle/>
          <a:p>
            <a:pPr marL="0" indent="0" algn="just">
              <a:buNone/>
            </a:pPr>
            <a:endParaRPr lang="fr-FR" sz="3500" u="sng" dirty="0" smtClean="0"/>
          </a:p>
          <a:p>
            <a:pPr marL="0" indent="0" algn="just">
              <a:buNone/>
            </a:pPr>
            <a:r>
              <a:rPr lang="fr-FR" sz="3500" u="sng" dirty="0" smtClean="0"/>
              <a:t>Pour </a:t>
            </a:r>
            <a:r>
              <a:rPr lang="fr-FR" sz="3500" u="sng" dirty="0"/>
              <a:t>appliquer la responsabilité civile contractuelle, il faut </a:t>
            </a:r>
            <a:r>
              <a:rPr lang="fr-FR" sz="3500" dirty="0"/>
              <a:t>: </a:t>
            </a:r>
          </a:p>
          <a:p>
            <a:pPr marL="0" indent="0" algn="just">
              <a:buNone/>
            </a:pPr>
            <a:r>
              <a:rPr lang="fr-FR" sz="3500" dirty="0"/>
              <a:t> </a:t>
            </a:r>
          </a:p>
          <a:p>
            <a:pPr lvl="0" algn="just">
              <a:buFont typeface="Wingdings" pitchFamily="2" charset="2"/>
              <a:buChar char="Ø"/>
            </a:pPr>
            <a:r>
              <a:rPr lang="fr-FR" sz="3500" dirty="0"/>
              <a:t>Un </a:t>
            </a:r>
            <a:r>
              <a:rPr lang="fr-FR" sz="3500" b="1" dirty="0"/>
              <a:t>contrat valablement </a:t>
            </a:r>
            <a:r>
              <a:rPr lang="fr-FR" sz="3500" b="1" dirty="0" smtClean="0"/>
              <a:t>formé</a:t>
            </a:r>
            <a:r>
              <a:rPr lang="fr-FR" sz="3500" dirty="0"/>
              <a:t>,</a:t>
            </a:r>
            <a:endParaRPr lang="fr-FR" sz="3500" dirty="0" smtClean="0"/>
          </a:p>
          <a:p>
            <a:pPr marL="0" lvl="0" indent="0" algn="just">
              <a:buNone/>
            </a:pPr>
            <a:endParaRPr lang="fr-FR" sz="3500" dirty="0"/>
          </a:p>
          <a:p>
            <a:pPr lvl="0" algn="just">
              <a:buFont typeface="Wingdings" pitchFamily="2" charset="2"/>
              <a:buChar char="Ø"/>
            </a:pPr>
            <a:r>
              <a:rPr lang="fr-FR" sz="3500" dirty="0"/>
              <a:t>Un </a:t>
            </a:r>
            <a:r>
              <a:rPr lang="fr-FR" sz="3500" b="1" dirty="0"/>
              <a:t>préjudice</a:t>
            </a:r>
            <a:r>
              <a:rPr lang="fr-FR" sz="3500" dirty="0"/>
              <a:t> causé au créancier d’une obligation inexécutée par le débiteur défaillant du fait de l’inexécution. </a:t>
            </a:r>
            <a:endParaRPr lang="fr-FR" sz="3500" dirty="0" smtClean="0"/>
          </a:p>
          <a:p>
            <a:pPr marL="0" lvl="0" indent="0" algn="just">
              <a:buNone/>
            </a:pPr>
            <a:r>
              <a:rPr lang="fr-FR" sz="3500" dirty="0"/>
              <a:t> </a:t>
            </a:r>
          </a:p>
          <a:p>
            <a:pPr marL="0" indent="0" algn="just">
              <a:buNone/>
            </a:pPr>
            <a:r>
              <a:rPr lang="fr-FR" sz="3500" u="sng" dirty="0"/>
              <a:t>Particularités de la responsabilité civile contractuelle </a:t>
            </a:r>
            <a:r>
              <a:rPr lang="fr-FR" sz="3500" dirty="0"/>
              <a:t>: </a:t>
            </a:r>
          </a:p>
          <a:p>
            <a:pPr marL="0" indent="0" algn="just">
              <a:buNone/>
            </a:pPr>
            <a:r>
              <a:rPr lang="fr-FR" sz="3500" dirty="0"/>
              <a:t> </a:t>
            </a:r>
          </a:p>
          <a:p>
            <a:pPr algn="just">
              <a:buFont typeface="Wingdings" pitchFamily="2" charset="2"/>
              <a:buChar char="Ø"/>
            </a:pPr>
            <a:r>
              <a:rPr lang="fr-FR" sz="3500" dirty="0"/>
              <a:t>Il n’est pas besoin de démontrer la faute, le préjudice et le lien de causalité comme dans le cas de la responsabilité civile délictuelle. </a:t>
            </a:r>
          </a:p>
          <a:p>
            <a:pPr marL="0" indent="0" algn="just">
              <a:buNone/>
            </a:pPr>
            <a:endParaRPr lang="fr-FR" sz="3500" dirty="0"/>
          </a:p>
          <a:p>
            <a:pPr algn="just">
              <a:buFont typeface="Wingdings" pitchFamily="2" charset="2"/>
              <a:buChar char="Ø"/>
            </a:pPr>
            <a:r>
              <a:rPr lang="fr-FR" sz="3500" b="1" dirty="0"/>
              <a:t>La faute peut être déduite du seul constat de l’inexécution d’une obligation, dans le cas d’une obligation de résultat, ce qui n’est pas le cas dans une obligation de moyens.</a:t>
            </a:r>
            <a:endParaRPr lang="fr-FR" sz="3500" dirty="0"/>
          </a:p>
          <a:p>
            <a:pPr marL="0" indent="0" algn="just">
              <a:buNone/>
            </a:pPr>
            <a:endParaRPr lang="fr-FR" sz="3500" dirty="0"/>
          </a:p>
          <a:p>
            <a:pPr algn="just">
              <a:buFont typeface="Wingdings" pitchFamily="2" charset="2"/>
              <a:buChar char="Ø"/>
            </a:pPr>
            <a:r>
              <a:rPr lang="fr-FR" sz="3500" dirty="0"/>
              <a:t>La réparation du préjudice est limitée au préjudice prévisible. Cela passera par le versement d’une indemnisation ou de dommages-intérêts compensatoires. </a:t>
            </a:r>
          </a:p>
          <a:p>
            <a:pPr marL="0" indent="0" algn="just">
              <a:buNone/>
            </a:pPr>
            <a:r>
              <a:rPr lang="fr-FR" b="1" dirty="0"/>
              <a:t>	</a:t>
            </a:r>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44711992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a:t>La recherche d’un avantage sans contrepartie </a:t>
            </a:r>
            <a:r>
              <a:rPr lang="fr-FR" dirty="0"/>
              <a:t/>
            </a:r>
            <a:br>
              <a:rPr lang="fr-FR" dirty="0"/>
            </a:br>
            <a:endParaRPr lang="fr-FR" dirty="0"/>
          </a:p>
        </p:txBody>
      </p:sp>
      <p:sp>
        <p:nvSpPr>
          <p:cNvPr id="3" name="Espace réservé du contenu 2"/>
          <p:cNvSpPr>
            <a:spLocks noGrp="1"/>
          </p:cNvSpPr>
          <p:nvPr>
            <p:ph idx="1"/>
          </p:nvPr>
        </p:nvSpPr>
        <p:spPr>
          <a:xfrm>
            <a:off x="457200" y="1600200"/>
            <a:ext cx="8229600" cy="4853136"/>
          </a:xfrm>
        </p:spPr>
        <p:txBody>
          <a:bodyPr>
            <a:normAutofit/>
          </a:bodyPr>
          <a:lstStyle/>
          <a:p>
            <a:pPr marL="0" indent="0" algn="just">
              <a:buNone/>
            </a:pPr>
            <a:r>
              <a:rPr lang="fr-FR" sz="2000" dirty="0"/>
              <a:t>L'article L.442-6, I, 1° du Code de commerce sanctionne le comportement d'un cocontractant qui « </a:t>
            </a:r>
            <a:r>
              <a:rPr lang="fr-FR" sz="2000" i="1" dirty="0"/>
              <a:t>obtiendrait ou tenterait d'obtenir de son partenaire commercial un avantage quelconque ne correspondant à aucun service commercial effectivement rendu ou </a:t>
            </a:r>
            <a:r>
              <a:rPr lang="fr-FR" sz="2000" b="1" i="1" u="sng" dirty="0"/>
              <a:t>manifestement disproportionné</a:t>
            </a:r>
            <a:r>
              <a:rPr lang="fr-FR" sz="2000" i="1" u="sng" dirty="0"/>
              <a:t> </a:t>
            </a:r>
            <a:r>
              <a:rPr lang="fr-FR" sz="2000" b="1" i="1" u="sng" dirty="0"/>
              <a:t>au regard de la valeur du service rendu</a:t>
            </a:r>
            <a:r>
              <a:rPr lang="fr-FR" sz="2000" dirty="0"/>
              <a:t> »</a:t>
            </a:r>
          </a:p>
          <a:p>
            <a:pPr marL="0" indent="0" algn="just">
              <a:buNone/>
            </a:pPr>
            <a:r>
              <a:rPr lang="fr-FR" sz="2000" dirty="0"/>
              <a:t> </a:t>
            </a:r>
          </a:p>
          <a:p>
            <a:pPr marL="0" indent="0" algn="just">
              <a:buNone/>
            </a:pPr>
            <a:r>
              <a:rPr lang="fr-FR" sz="2000" b="1" u="sng" dirty="0"/>
              <a:t>Condition</a:t>
            </a:r>
            <a:r>
              <a:rPr lang="fr-FR" sz="2000" b="1" dirty="0"/>
              <a:t> : </a:t>
            </a:r>
            <a:r>
              <a:rPr lang="fr-FR" sz="2000" dirty="0"/>
              <a:t>il faut une </a:t>
            </a:r>
            <a:r>
              <a:rPr lang="fr-FR" sz="2000" b="1" u="sng" dirty="0"/>
              <a:t>disproportion "manifeste</a:t>
            </a:r>
            <a:r>
              <a:rPr lang="fr-FR" sz="2000" b="1" u="sng" dirty="0" smtClean="0"/>
              <a:t>";</a:t>
            </a:r>
            <a:r>
              <a:rPr lang="fr-FR" sz="2000" b="1" dirty="0" smtClean="0"/>
              <a:t> </a:t>
            </a:r>
            <a:r>
              <a:rPr lang="fr-FR" sz="2000" dirty="0" smtClean="0"/>
              <a:t> </a:t>
            </a:r>
            <a:r>
              <a:rPr lang="fr-FR" sz="2000" dirty="0"/>
              <a:t>il s’agit d’avantages </a:t>
            </a:r>
            <a:r>
              <a:rPr lang="fr-FR" sz="2000" u="sng" dirty="0"/>
              <a:t>très excessifs</a:t>
            </a:r>
            <a:r>
              <a:rPr lang="fr-FR" sz="2000" dirty="0"/>
              <a:t> et non de simples avantages courant dans les relations commerciales.</a:t>
            </a:r>
          </a:p>
          <a:p>
            <a:pPr marL="0" indent="0">
              <a:buNone/>
            </a:pPr>
            <a:r>
              <a:rPr lang="fr-FR" dirty="0"/>
              <a:t> </a:t>
            </a:r>
          </a:p>
          <a:p>
            <a:endParaRPr lang="fr-FR"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4149080"/>
            <a:ext cx="2690334" cy="2152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043971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smtClean="0"/>
              <a:t>Introduction au droit </a:t>
            </a:r>
            <a:r>
              <a:rPr lang="fr-FR" b="1" u="sng" dirty="0"/>
              <a:t>des affaires </a:t>
            </a:r>
            <a:r>
              <a:rPr lang="fr-FR" dirty="0"/>
              <a:t/>
            </a:r>
            <a:br>
              <a:rPr lang="fr-FR" dirty="0"/>
            </a:br>
            <a:endParaRPr lang="fr-FR" dirty="0"/>
          </a:p>
        </p:txBody>
      </p:sp>
      <p:sp>
        <p:nvSpPr>
          <p:cNvPr id="3" name="Espace réservé du contenu 2"/>
          <p:cNvSpPr>
            <a:spLocks noGrp="1"/>
          </p:cNvSpPr>
          <p:nvPr>
            <p:ph idx="1"/>
          </p:nvPr>
        </p:nvSpPr>
        <p:spPr>
          <a:xfrm>
            <a:off x="395536" y="1124744"/>
            <a:ext cx="8291264" cy="5472608"/>
          </a:xfrm>
        </p:spPr>
        <p:txBody>
          <a:bodyPr>
            <a:normAutofit/>
          </a:bodyPr>
          <a:lstStyle/>
          <a:p>
            <a:pPr marL="0" indent="0" algn="just">
              <a:buNone/>
            </a:pPr>
            <a:r>
              <a:rPr lang="fr-FR" sz="2000" b="1" u="sng" dirty="0" smtClean="0">
                <a:latin typeface="+mj-lt"/>
                <a:cs typeface="Arial" pitchFamily="34" charset="0"/>
              </a:rPr>
              <a:t>Définition:</a:t>
            </a:r>
            <a:r>
              <a:rPr lang="fr-FR" sz="2000" dirty="0" smtClean="0">
                <a:latin typeface="+mj-lt"/>
                <a:cs typeface="Arial" pitchFamily="34" charset="0"/>
              </a:rPr>
              <a:t> L’ensemble </a:t>
            </a:r>
            <a:r>
              <a:rPr lang="fr-FR" sz="2000" dirty="0">
                <a:latin typeface="+mj-lt"/>
                <a:cs typeface="Arial" pitchFamily="34" charset="0"/>
              </a:rPr>
              <a:t>des règles de droit qui </a:t>
            </a:r>
            <a:r>
              <a:rPr lang="fr-FR" sz="2000" dirty="0" smtClean="0">
                <a:latin typeface="+mj-lt"/>
                <a:cs typeface="Arial" pitchFamily="34" charset="0"/>
              </a:rPr>
              <a:t>régissent les relations entre personnes privées, notamment </a:t>
            </a:r>
            <a:r>
              <a:rPr lang="fr-FR" sz="2000" dirty="0">
                <a:latin typeface="+mj-lt"/>
                <a:cs typeface="Arial" pitchFamily="34" charset="0"/>
              </a:rPr>
              <a:t>le fonctionnement des entreprises, leurs activités et les relations qu’elles entretiennent avec leur environnement économique, social et politique. </a:t>
            </a:r>
            <a:endParaRPr lang="fr-FR" sz="2000" dirty="0" smtClean="0">
              <a:latin typeface="+mj-lt"/>
              <a:cs typeface="Arial" pitchFamily="34" charset="0"/>
            </a:endParaRPr>
          </a:p>
          <a:p>
            <a:pPr marL="0" indent="0" algn="just">
              <a:buNone/>
            </a:pPr>
            <a:endParaRPr lang="fr-FR" sz="2000" dirty="0">
              <a:latin typeface="+mj-lt"/>
              <a:cs typeface="Arial" pitchFamily="34" charset="0"/>
            </a:endParaRPr>
          </a:p>
          <a:p>
            <a:pPr marL="0" indent="0" algn="just">
              <a:buNone/>
            </a:pPr>
            <a:r>
              <a:rPr lang="fr-FR" sz="2000" dirty="0" smtClean="0">
                <a:solidFill>
                  <a:srgbClr val="000000"/>
                </a:solidFill>
                <a:latin typeface="+mj-lt"/>
                <a:cs typeface="Arial" pitchFamily="34" charset="0"/>
              </a:rPr>
              <a:t>Le Droit </a:t>
            </a:r>
            <a:r>
              <a:rPr lang="fr-FR" sz="2000" dirty="0">
                <a:solidFill>
                  <a:srgbClr val="000000"/>
                </a:solidFill>
                <a:latin typeface="+mj-lt"/>
                <a:cs typeface="Arial" pitchFamily="34" charset="0"/>
              </a:rPr>
              <a:t>des affaires est une branche du Droit privé englobant la réglementation des différentes composantes de la vie des affaires. Il réglemente l’activité des commerçants et industriels dans l’exercice de leur activité professionnelle. </a:t>
            </a:r>
            <a:endParaRPr lang="fr-FR" sz="2000" dirty="0" smtClean="0">
              <a:solidFill>
                <a:srgbClr val="000000"/>
              </a:solidFill>
              <a:latin typeface="+mj-lt"/>
              <a:cs typeface="Arial" pitchFamily="34" charset="0"/>
            </a:endParaRPr>
          </a:p>
          <a:p>
            <a:pPr marL="0" indent="0" algn="just">
              <a:buNone/>
            </a:pPr>
            <a:endParaRPr lang="fr-FR" sz="2000" dirty="0">
              <a:solidFill>
                <a:srgbClr val="000000"/>
              </a:solidFill>
              <a:latin typeface="+mj-lt"/>
              <a:cs typeface="Arial" pitchFamily="34" charset="0"/>
            </a:endParaRPr>
          </a:p>
          <a:p>
            <a:pPr marL="0" indent="0" algn="just">
              <a:buNone/>
            </a:pPr>
            <a:r>
              <a:rPr lang="fr-FR" sz="2000" dirty="0" smtClean="0">
                <a:solidFill>
                  <a:srgbClr val="000000"/>
                </a:solidFill>
                <a:latin typeface="+mj-lt"/>
                <a:cs typeface="Arial" pitchFamily="34" charset="0"/>
              </a:rPr>
              <a:t>Il </a:t>
            </a:r>
            <a:r>
              <a:rPr lang="fr-FR" sz="2000" dirty="0">
                <a:solidFill>
                  <a:srgbClr val="000000"/>
                </a:solidFill>
                <a:latin typeface="+mj-lt"/>
                <a:cs typeface="Arial" pitchFamily="34" charset="0"/>
              </a:rPr>
              <a:t>est lui même composé de plusieurs </a:t>
            </a:r>
            <a:r>
              <a:rPr lang="fr-FR" sz="2000" dirty="0" smtClean="0">
                <a:solidFill>
                  <a:srgbClr val="000000"/>
                </a:solidFill>
                <a:latin typeface="+mj-lt"/>
                <a:cs typeface="Arial" pitchFamily="34" charset="0"/>
              </a:rPr>
              <a:t>branches, par exemple: le droit des sociétés, le droit de </a:t>
            </a:r>
            <a:r>
              <a:rPr lang="fr-FR" sz="2000" dirty="0">
                <a:solidFill>
                  <a:srgbClr val="000000"/>
                </a:solidFill>
                <a:latin typeface="+mj-lt"/>
                <a:cs typeface="Arial" pitchFamily="34" charset="0"/>
              </a:rPr>
              <a:t>la </a:t>
            </a:r>
            <a:r>
              <a:rPr lang="fr-FR" sz="2000" dirty="0" smtClean="0">
                <a:solidFill>
                  <a:srgbClr val="000000"/>
                </a:solidFill>
                <a:latin typeface="+mj-lt"/>
                <a:cs typeface="Arial" pitchFamily="34" charset="0"/>
              </a:rPr>
              <a:t>concurrence, le </a:t>
            </a:r>
            <a:r>
              <a:rPr lang="fr-FR" sz="2000" dirty="0">
                <a:solidFill>
                  <a:srgbClr val="000000"/>
                </a:solidFill>
                <a:latin typeface="+mj-lt"/>
                <a:cs typeface="Arial" pitchFamily="34" charset="0"/>
              </a:rPr>
              <a:t>d</a:t>
            </a:r>
            <a:r>
              <a:rPr lang="fr-FR" sz="2000" dirty="0" smtClean="0">
                <a:solidFill>
                  <a:srgbClr val="000000"/>
                </a:solidFill>
                <a:latin typeface="+mj-lt"/>
                <a:cs typeface="Arial" pitchFamily="34" charset="0"/>
              </a:rPr>
              <a:t>roit </a:t>
            </a:r>
            <a:r>
              <a:rPr lang="fr-FR" sz="2000" dirty="0">
                <a:solidFill>
                  <a:srgbClr val="000000"/>
                </a:solidFill>
                <a:latin typeface="+mj-lt"/>
                <a:cs typeface="Arial" pitchFamily="34" charset="0"/>
              </a:rPr>
              <a:t>des procédures </a:t>
            </a:r>
            <a:r>
              <a:rPr lang="fr-FR" sz="2000" dirty="0" smtClean="0">
                <a:solidFill>
                  <a:srgbClr val="000000"/>
                </a:solidFill>
                <a:latin typeface="+mj-lt"/>
                <a:cs typeface="Arial" pitchFamily="34" charset="0"/>
              </a:rPr>
              <a:t>collectives, le droit bancaire, les effets de commerce, le droit </a:t>
            </a:r>
            <a:r>
              <a:rPr lang="fr-FR" sz="2000" dirty="0">
                <a:solidFill>
                  <a:srgbClr val="000000"/>
                </a:solidFill>
                <a:latin typeface="+mj-lt"/>
                <a:cs typeface="Arial" pitchFamily="34" charset="0"/>
              </a:rPr>
              <a:t>de la propriété </a:t>
            </a:r>
            <a:r>
              <a:rPr lang="fr-FR" sz="2000" dirty="0" smtClean="0">
                <a:solidFill>
                  <a:srgbClr val="000000"/>
                </a:solidFill>
                <a:latin typeface="+mj-lt"/>
                <a:cs typeface="Arial" pitchFamily="34" charset="0"/>
              </a:rPr>
              <a:t>intellectuelle et des nouvelles technologies etc.</a:t>
            </a:r>
            <a:endParaRPr lang="fr-FR" sz="2000" dirty="0">
              <a:solidFill>
                <a:srgbClr val="000000"/>
              </a:solidFill>
              <a:latin typeface="+mj-lt"/>
              <a:cs typeface="Arial" pitchFamily="34" charset="0"/>
            </a:endParaRPr>
          </a:p>
          <a:p>
            <a:pPr marL="0" indent="0">
              <a:buNone/>
            </a:pPr>
            <a:endParaRPr lang="fr-FR" dirty="0"/>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4542023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Autofit/>
          </a:bodyPr>
          <a:lstStyle/>
          <a:p>
            <a:pPr lvl="0"/>
            <a:r>
              <a:rPr lang="fr-FR" sz="3600" b="1" u="sng" dirty="0"/>
              <a:t>La rupture des relations </a:t>
            </a:r>
            <a:r>
              <a:rPr lang="fr-FR" sz="3600" b="1" u="sng" dirty="0" smtClean="0"/>
              <a:t>commerciales établies</a:t>
            </a:r>
            <a:endParaRPr lang="fr-FR" sz="3600" b="1" u="sng" dirty="0"/>
          </a:p>
        </p:txBody>
      </p:sp>
      <p:sp>
        <p:nvSpPr>
          <p:cNvPr id="3" name="Espace réservé du contenu 2"/>
          <p:cNvSpPr>
            <a:spLocks noGrp="1"/>
          </p:cNvSpPr>
          <p:nvPr>
            <p:ph idx="1"/>
          </p:nvPr>
        </p:nvSpPr>
        <p:spPr>
          <a:xfrm>
            <a:off x="457200" y="1600200"/>
            <a:ext cx="8229600" cy="3917032"/>
          </a:xfrm>
        </p:spPr>
        <p:txBody>
          <a:bodyPr anchor="ctr">
            <a:normAutofit/>
          </a:bodyPr>
          <a:lstStyle/>
          <a:p>
            <a:pPr marL="0" lvl="0" indent="0" algn="just">
              <a:buNone/>
            </a:pPr>
            <a:r>
              <a:rPr lang="fr-FR" sz="2000" dirty="0">
                <a:solidFill>
                  <a:prstClr val="black"/>
                </a:solidFill>
                <a:latin typeface="+mj-lt"/>
              </a:rPr>
              <a:t>L'article L.442-6 I 5° du Code de commerce oblige une entreprise à </a:t>
            </a:r>
            <a:r>
              <a:rPr lang="fr-FR" sz="2000" b="1" u="sng" dirty="0">
                <a:solidFill>
                  <a:prstClr val="black"/>
                </a:solidFill>
                <a:latin typeface="+mj-lt"/>
              </a:rPr>
              <a:t>prévenir par écrit</a:t>
            </a:r>
            <a:r>
              <a:rPr lang="fr-FR" sz="2000" dirty="0">
                <a:solidFill>
                  <a:prstClr val="black"/>
                </a:solidFill>
                <a:latin typeface="+mj-lt"/>
              </a:rPr>
              <a:t> son partenaire de la cessation, partielle ou totale, de leurs relations commerciales, </a:t>
            </a:r>
            <a:r>
              <a:rPr lang="fr-FR" sz="2000" b="1" u="sng" dirty="0">
                <a:solidFill>
                  <a:prstClr val="black"/>
                </a:solidFill>
                <a:latin typeface="+mj-lt"/>
              </a:rPr>
              <a:t>moyennant un délai de préavis raisonnable</a:t>
            </a:r>
            <a:r>
              <a:rPr lang="fr-FR" sz="2000" dirty="0">
                <a:solidFill>
                  <a:prstClr val="black"/>
                </a:solidFill>
                <a:latin typeface="+mj-lt"/>
              </a:rPr>
              <a:t>. A défaut, la responsabilité civile de l'auteur de la rupture </a:t>
            </a:r>
            <a:r>
              <a:rPr lang="fr-FR" sz="2000" dirty="0" smtClean="0">
                <a:solidFill>
                  <a:prstClr val="black"/>
                </a:solidFill>
                <a:latin typeface="+mj-lt"/>
              </a:rPr>
              <a:t>peut être engagée</a:t>
            </a:r>
            <a:r>
              <a:rPr lang="fr-FR" sz="2000" dirty="0">
                <a:solidFill>
                  <a:prstClr val="black"/>
                </a:solidFill>
                <a:latin typeface="+mj-lt"/>
              </a:rPr>
              <a:t>.</a:t>
            </a:r>
          </a:p>
          <a:p>
            <a:pPr marL="0" indent="0">
              <a:buNone/>
            </a:pPr>
            <a:endParaRPr lang="fr-FR"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848" y="4149080"/>
            <a:ext cx="2520280" cy="2520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6937393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67544" y="404664"/>
            <a:ext cx="8219256" cy="6048672"/>
          </a:xfrm>
        </p:spPr>
        <p:txBody>
          <a:bodyPr>
            <a:normAutofit fontScale="92500" lnSpcReduction="10000"/>
          </a:bodyPr>
          <a:lstStyle/>
          <a:p>
            <a:pPr marL="0" indent="0" algn="just">
              <a:buNone/>
            </a:pPr>
            <a:r>
              <a:rPr lang="fr-FR" sz="2000" dirty="0"/>
              <a:t>Le texte exige l’existence d’une </a:t>
            </a:r>
            <a:r>
              <a:rPr lang="fr-FR" sz="2000" b="1" u="sng" dirty="0"/>
              <a:t>relation commerciale établie</a:t>
            </a:r>
            <a:r>
              <a:rPr lang="fr-FR" sz="2000" b="1" dirty="0"/>
              <a:t> </a:t>
            </a:r>
            <a:r>
              <a:rPr lang="fr-FR" sz="2000" dirty="0"/>
              <a:t>pour pouvoir invoquer des dommages et intérêts sur son fondement. </a:t>
            </a:r>
            <a:r>
              <a:rPr lang="fr-FR" sz="2000" dirty="0" smtClean="0"/>
              <a:t>La </a:t>
            </a:r>
            <a:r>
              <a:rPr lang="fr-FR" sz="2000" dirty="0"/>
              <a:t>notion de « </a:t>
            </a:r>
            <a:r>
              <a:rPr lang="fr-FR" sz="2000" b="1" dirty="0"/>
              <a:t>relation commerciale établie</a:t>
            </a:r>
            <a:r>
              <a:rPr lang="fr-FR" sz="2000" dirty="0"/>
              <a:t> » est très large et s’entend de la </a:t>
            </a:r>
            <a:r>
              <a:rPr lang="fr-FR" sz="2000" b="1" dirty="0"/>
              <a:t>relation économique qui unit deux parties</a:t>
            </a:r>
            <a:r>
              <a:rPr lang="fr-FR" sz="2000" dirty="0"/>
              <a:t>. </a:t>
            </a:r>
          </a:p>
          <a:p>
            <a:pPr marL="0" indent="0" algn="just">
              <a:buNone/>
            </a:pPr>
            <a:r>
              <a:rPr lang="fr-FR" sz="2000" dirty="0" smtClean="0"/>
              <a:t>La </a:t>
            </a:r>
            <a:r>
              <a:rPr lang="fr-FR" sz="2000" dirty="0"/>
              <a:t>Cour de </a:t>
            </a:r>
            <a:r>
              <a:rPr lang="fr-FR" sz="2000" dirty="0" smtClean="0"/>
              <a:t>cassation </a:t>
            </a:r>
            <a:r>
              <a:rPr lang="fr-FR" sz="2000" dirty="0"/>
              <a:t>a précisé les caractères que devaient revêtir la relation commerciale avant la rupture pour être considérée comme étant établie. </a:t>
            </a:r>
            <a:endParaRPr lang="fr-FR" sz="2000" dirty="0" smtClean="0"/>
          </a:p>
          <a:p>
            <a:pPr marL="0" indent="0" algn="just">
              <a:buNone/>
            </a:pPr>
            <a:r>
              <a:rPr lang="fr-FR" sz="2000" dirty="0" smtClean="0"/>
              <a:t>La </a:t>
            </a:r>
            <a:r>
              <a:rPr lang="fr-FR" sz="2000" dirty="0"/>
              <a:t>relation doit être : </a:t>
            </a:r>
          </a:p>
          <a:p>
            <a:pPr algn="just">
              <a:buFont typeface="Wingdings" pitchFamily="2" charset="2"/>
              <a:buChar char="Ø"/>
            </a:pPr>
            <a:r>
              <a:rPr lang="fr-FR" sz="2000" b="1" dirty="0" smtClean="0"/>
              <a:t>Suivie</a:t>
            </a:r>
            <a:endParaRPr lang="fr-FR" sz="2000" b="1" dirty="0"/>
          </a:p>
          <a:p>
            <a:pPr lvl="0" algn="just">
              <a:buFont typeface="Wingdings" pitchFamily="2" charset="2"/>
              <a:buChar char="Ø"/>
            </a:pPr>
            <a:r>
              <a:rPr lang="fr-FR" sz="2000" b="1" dirty="0"/>
              <a:t>Stable</a:t>
            </a:r>
          </a:p>
          <a:p>
            <a:pPr lvl="0" algn="just">
              <a:buFont typeface="Wingdings" pitchFamily="2" charset="2"/>
              <a:buChar char="Ø"/>
            </a:pPr>
            <a:r>
              <a:rPr lang="fr-FR" sz="2000" b="1" dirty="0"/>
              <a:t>Habituelle</a:t>
            </a:r>
          </a:p>
          <a:p>
            <a:pPr lvl="0" algn="just">
              <a:buFont typeface="Wingdings" pitchFamily="2" charset="2"/>
              <a:buChar char="Ø"/>
            </a:pPr>
            <a:r>
              <a:rPr lang="fr-FR" sz="2000" b="1" dirty="0"/>
              <a:t>De nature à faire naitre une croyance légitime de la victime quant à la poursuite des relations </a:t>
            </a:r>
            <a:r>
              <a:rPr lang="fr-FR" sz="2000" b="1" dirty="0" smtClean="0"/>
              <a:t>commerciales</a:t>
            </a:r>
          </a:p>
          <a:p>
            <a:pPr marL="0" lvl="0" indent="0" algn="just">
              <a:buNone/>
            </a:pPr>
            <a:endParaRPr lang="fr-FR" sz="2000" b="1" dirty="0"/>
          </a:p>
          <a:p>
            <a:pPr marL="0" lvl="0" indent="0" algn="just">
              <a:buNone/>
            </a:pPr>
            <a:r>
              <a:rPr lang="fr-FR" sz="2000" b="1" u="sng" dirty="0" smtClean="0">
                <a:solidFill>
                  <a:prstClr val="black"/>
                </a:solidFill>
              </a:rPr>
              <a:t>Exceptions </a:t>
            </a:r>
            <a:r>
              <a:rPr lang="fr-FR" sz="2000" dirty="0" smtClean="0">
                <a:solidFill>
                  <a:prstClr val="black"/>
                </a:solidFill>
              </a:rPr>
              <a:t>: en </a:t>
            </a:r>
            <a:r>
              <a:rPr lang="fr-FR" sz="2000" dirty="0">
                <a:solidFill>
                  <a:prstClr val="black"/>
                </a:solidFill>
              </a:rPr>
              <a:t>cas </a:t>
            </a:r>
            <a:r>
              <a:rPr lang="fr-FR" sz="2000" b="1" dirty="0">
                <a:solidFill>
                  <a:prstClr val="black"/>
                </a:solidFill>
              </a:rPr>
              <a:t>d’inexécution</a:t>
            </a:r>
            <a:r>
              <a:rPr lang="fr-FR" sz="2000" dirty="0">
                <a:solidFill>
                  <a:prstClr val="black"/>
                </a:solidFill>
              </a:rPr>
              <a:t> par son cocontractant de ses obligations ou en cas de force majeure, l’autre partie dispose toujours de la faculté de résilier. </a:t>
            </a:r>
          </a:p>
          <a:p>
            <a:pPr marL="0" lvl="0" indent="0" algn="just">
              <a:buNone/>
            </a:pPr>
            <a:endParaRPr lang="fr-FR" sz="2000" dirty="0">
              <a:solidFill>
                <a:prstClr val="black"/>
              </a:solidFill>
            </a:endParaRPr>
          </a:p>
          <a:p>
            <a:pPr marL="0" lvl="0" indent="0" algn="just">
              <a:buNone/>
            </a:pPr>
            <a:r>
              <a:rPr lang="fr-FR" sz="2000" b="1" u="sng" dirty="0" smtClean="0">
                <a:solidFill>
                  <a:prstClr val="black"/>
                </a:solidFill>
              </a:rPr>
              <a:t>Sanction</a:t>
            </a:r>
            <a:r>
              <a:rPr lang="fr-FR" sz="2000" dirty="0" smtClean="0">
                <a:solidFill>
                  <a:prstClr val="black"/>
                </a:solidFill>
              </a:rPr>
              <a:t>: l’auteur </a:t>
            </a:r>
            <a:r>
              <a:rPr lang="fr-FR" sz="2000" dirty="0">
                <a:solidFill>
                  <a:prstClr val="black"/>
                </a:solidFill>
              </a:rPr>
              <a:t>de la rupture engage sa </a:t>
            </a:r>
            <a:r>
              <a:rPr lang="fr-FR" sz="2000" b="1" dirty="0">
                <a:solidFill>
                  <a:prstClr val="black"/>
                </a:solidFill>
              </a:rPr>
              <a:t>responsabilité civile délictuelle</a:t>
            </a:r>
            <a:r>
              <a:rPr lang="fr-FR" sz="2000" dirty="0">
                <a:solidFill>
                  <a:prstClr val="black"/>
                </a:solidFill>
              </a:rPr>
              <a:t>, ce qui se traduit par une </a:t>
            </a:r>
            <a:r>
              <a:rPr lang="fr-FR" sz="2000" b="1" dirty="0">
                <a:solidFill>
                  <a:prstClr val="black"/>
                </a:solidFill>
              </a:rPr>
              <a:t>condamnation au paiement de dommages et intérêts</a:t>
            </a:r>
            <a:r>
              <a:rPr lang="fr-FR" sz="2000" dirty="0">
                <a:solidFill>
                  <a:prstClr val="black"/>
                </a:solidFill>
              </a:rPr>
              <a:t> dont le montant est calculé, en principe, en fonction de la marge brute perdue par la victime de la rupture pendant la durée du délai de préavis non exécuté.</a:t>
            </a:r>
          </a:p>
          <a:p>
            <a:pPr marL="0" indent="0">
              <a:buNone/>
            </a:pPr>
            <a:endParaRPr lang="fr-FR" dirty="0" smtClean="0">
              <a:sym typeface="Wingdings"/>
            </a:endParaRPr>
          </a:p>
          <a:p>
            <a:endParaRPr lang="fr-FR" dirty="0"/>
          </a:p>
        </p:txBody>
      </p:sp>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40716842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a:t>L’inexécution non fautive : la force majeure</a:t>
            </a:r>
            <a:endParaRPr lang="fr-FR" u="sng" dirty="0"/>
          </a:p>
        </p:txBody>
      </p:sp>
      <p:sp>
        <p:nvSpPr>
          <p:cNvPr id="3" name="Espace réservé du contenu 2"/>
          <p:cNvSpPr>
            <a:spLocks noGrp="1"/>
          </p:cNvSpPr>
          <p:nvPr>
            <p:ph idx="1"/>
          </p:nvPr>
        </p:nvSpPr>
        <p:spPr>
          <a:xfrm>
            <a:off x="467544" y="1484784"/>
            <a:ext cx="8280920" cy="4320480"/>
          </a:xfrm>
        </p:spPr>
        <p:txBody>
          <a:bodyPr anchor="ctr">
            <a:noAutofit/>
          </a:bodyPr>
          <a:lstStyle/>
          <a:p>
            <a:pPr marL="0" indent="0" algn="just">
              <a:buNone/>
            </a:pPr>
            <a:r>
              <a:rPr lang="fr-FR" sz="2000" dirty="0" smtClean="0"/>
              <a:t>Au </a:t>
            </a:r>
            <a:r>
              <a:rPr lang="fr-FR" sz="2000" dirty="0"/>
              <a:t>sens large, </a:t>
            </a:r>
            <a:r>
              <a:rPr lang="fr-FR" sz="2000" dirty="0" smtClean="0"/>
              <a:t>la force majeure </a:t>
            </a:r>
            <a:r>
              <a:rPr lang="fr-FR" sz="2000" b="1" dirty="0" smtClean="0"/>
              <a:t>désigne tout </a:t>
            </a:r>
            <a:r>
              <a:rPr lang="fr-FR" sz="2000" b="1" dirty="0"/>
              <a:t>événement imprévisible et insurmontable </a:t>
            </a:r>
            <a:r>
              <a:rPr lang="fr-FR" sz="2000" dirty="0"/>
              <a:t>empêchant le débiteur d'exécuter son obligation; la force majeure est </a:t>
            </a:r>
            <a:r>
              <a:rPr lang="fr-FR" sz="2000" dirty="0" smtClean="0"/>
              <a:t>exonératoire de responsabilité. </a:t>
            </a:r>
          </a:p>
          <a:p>
            <a:pPr marL="0" indent="0" algn="just">
              <a:buNone/>
            </a:pPr>
            <a:r>
              <a:rPr lang="fr-FR" sz="2000" dirty="0" smtClean="0"/>
              <a:t>Au </a:t>
            </a:r>
            <a:r>
              <a:rPr lang="fr-FR" sz="2000" dirty="0"/>
              <a:t>sens étroit, la force majeure est un événement d'origine externe, en ce sens que le fait doit être absolument étranger à la personne du débiteur (force de la nature, fait du prince, fait d'un tiers</a:t>
            </a:r>
            <a:r>
              <a:rPr lang="fr-FR" sz="2000" dirty="0" smtClean="0"/>
              <a:t>).</a:t>
            </a:r>
          </a:p>
          <a:p>
            <a:pPr marL="0" indent="0" algn="just">
              <a:buNone/>
            </a:pPr>
            <a:r>
              <a:rPr lang="fr-FR" sz="2000" b="1" u="sng" dirty="0" smtClean="0"/>
              <a:t>Art. 1148 du Code civil</a:t>
            </a:r>
            <a:r>
              <a:rPr lang="fr-FR" sz="2000" dirty="0" smtClean="0"/>
              <a:t>: </a:t>
            </a:r>
            <a:r>
              <a:rPr lang="fr-FR" sz="2000" b="1" dirty="0" smtClean="0">
                <a:solidFill>
                  <a:schemeClr val="accent6">
                    <a:lumMod val="75000"/>
                  </a:schemeClr>
                </a:solidFill>
              </a:rPr>
              <a:t>"</a:t>
            </a:r>
            <a:r>
              <a:rPr lang="fr-FR" sz="2000" b="1" i="1" dirty="0" smtClean="0">
                <a:solidFill>
                  <a:schemeClr val="accent6">
                    <a:lumMod val="75000"/>
                  </a:schemeClr>
                </a:solidFill>
              </a:rPr>
              <a:t>Il </a:t>
            </a:r>
            <a:r>
              <a:rPr lang="fr-FR" sz="2000" b="1" i="1" dirty="0">
                <a:solidFill>
                  <a:schemeClr val="accent6">
                    <a:lumMod val="75000"/>
                  </a:schemeClr>
                </a:solidFill>
              </a:rPr>
              <a:t>n'y a lieu à aucuns dommages et intérêts lorsque, par suite d'une force majeure ou d'un cas fortuit, le débiteur a été empêché de donner ou de faire ce à quoi il était obligé, ou a fait ce qui lui était </a:t>
            </a:r>
            <a:r>
              <a:rPr lang="fr-FR" sz="2000" b="1" i="1" dirty="0" smtClean="0">
                <a:solidFill>
                  <a:schemeClr val="accent6">
                    <a:lumMod val="75000"/>
                  </a:schemeClr>
                </a:solidFill>
              </a:rPr>
              <a:t>interdit".</a:t>
            </a:r>
          </a:p>
          <a:p>
            <a:pPr marL="0" indent="0">
              <a:buNone/>
            </a:pPr>
            <a:r>
              <a:rPr lang="fr-FR" sz="2000" b="1" dirty="0"/>
              <a:t> </a:t>
            </a:r>
          </a:p>
          <a:p>
            <a:endParaRPr lang="fr-FR" sz="2000" dirty="0"/>
          </a:p>
          <a:p>
            <a:endParaRPr lang="fr-FR" sz="2000" dirty="0"/>
          </a:p>
        </p:txBody>
      </p:sp>
      <p:sp>
        <p:nvSpPr>
          <p:cNvPr id="4" name="AutoShape 4" descr="data:image/jpeg;base64,/9j/4AAQSkZJRgABAQAAAQABAAD/2wCEAAkGBhARERUQEhQSFBUVDxQUEBUUFRUUFBAQFBAVFBUUFBUXHCYeFxkjGRQUHy8gJScpLCwsFR4xNTAqNSYrLCkBCQoKDgwOFA8PGikcFBwpKSkpKSkpKSwpKSkpKSkpKSk1LCksLCkpLCwpKSksMikpKSkpKSksLikpKSkpNikpKf/AABEIAJYAyAMBIgACEQEDEQH/xAAcAAABBQEBAQAAAAAAAAAAAAAEAAECAwUHBgj/xAA+EAABBAAEBAQDBQUGBwAAAAABAAIDEQQSITEFQVFhEyJxkQYHgRQyobHBFVJicvAjJILR4fEWF0JDRJKz/8QAGAEBAQEBAQAAAAAAAAAAAAAAAAECAwT/xAAgEQEBAQACAgEFAAAAAAAAAAAAARECEiExUQMTQWFx/9oADAMBAAIRAxEAPwDmgwxV8EGuqd0qkzELo46tkPLZWCfSlRmtRL0ZWF6bMqtVMNQStERPA32VOVWMUFheL0VgaCKQzipQSUpYsqqWJV5FoTQ2hzEsOipjERHElHGjYIUEI8MjY8LSIggTCdrjQPb0UtVj8aYNP65LKyrQ4iXF5vSiaH1QmVajNU5U4arcqcMVNQbGpiFWMYrmNIVTQ32dF4XB36JsptFYawD+CGlFght0KSMY2m3z7p1GnlSE4ainQJ/sy3jnoW0mhXuhTeEiai0KwBM3RWZrQMHJyU4jKkI1BXlTgUrDQVZcg2MKWvbysDVCYga7KrAvAd5jQP58rRmIw5Gq5WZXWeYHiYtLCxoKJq1MKxFWT+WNx/h09VhRvLXZ/wCit7HkCPXqFlsaHGq0ViUHjZjI6yK0oBCli2DhWnRL9nBVljhim2NaR4cVJnDyroBjhRMcCOjwFK/wWhUxnswqujhrmAFdI6tghDh3Im4LdHYA9z3SQvhuquSSuJ2Z5jVbkS4cgFS+N1rTIdyiHK10dqJYoIUnU2tTEIG8QpFxKWVSa1RUaSIVmVLKgg0LUw0znNIOtAUefogGtWjw87t6ix9Fjk3xNE3VauECzmt1WlhAsth+PO8rW/X2WMxxWxxweZv8v6rMazVb4+nPl7EYaSvVEmbZCAVoiY2K4zq5jyVYXFMxqZxTF0xlOwVeYq1hpODypaZV+GVFx5K2U6IdwVFjQaPZOnhmAFFJRVOJwoa4huvelTNhytxzGvN9qUMThhY6H81THnXwqgxrexmGy66IJ+H0781EZbmKstWlNh8qFc1BSGqxrFNsSJZBpaihhGkY0VlUSxRVLYkVhRRB6FVtYrgKUqxcWa/VaGECElHm/rsjMIucdQ3Fhb/RoWd4a0+JDz/4QhRHa3xvhz5RQyIo6FhUooVflWmcQIVZarSE4aSqinIeicMKMgiF67ImTD3t9O6LjNDCVVIxab8GTptQQj8HXO1UwHkSRBgKSqDY/opPc07oQTE6bKp7T1KKniAOpP6eiGMgVgakWabKAc0RqqhA3orS1PHuoE3BjdSkh0FKdWp5NFFkBeGoOYjXRKAhU1rAwYna1GxYS1MYEqWriEzNj1aD9aAKJwjVKbClsYJ5Pr0sWpYNc42px8dvPYAfgqo4l6x/w8PCa/zZnG+VURYpVjg0bd9T+S3EsYAgKi5uq28RE3YBByQLUYsAiMqTWomOElVviK0yrNq5smnPdKPD9VaGjYBFUuxFIYy2URNASVKPC9AVUQaORTI1nDnEXVDqUlBg+MVJtn9UT+z3DWif09QisNw/N2VtSQBlpIuW5/w05w3pPF8JPvcLF5xvrXnHBREZXtcJ8Dvk2zNPUjy7LVwny3IP9o9pA6Xr1We7XRz1kDuhRUOBeeR9l1KL4IwwrR2ndGN+Ho2/cOX6Aqba11c1g+G5XDMWiu+/skzhGtZde4pdMPBR+8fqP8io/sNg+85300/QqGPAR8JLTlcGhGDhDSPK0E9NF62bgrSCB5hrvq7tRrVPh+D0LbV881j6bJq48Lxvhb24dzi1oDXNOm+9fqvP4VdN4/wQnCzCwXeGTQG5ac2/0XL8O5S3yPZ4aSUxsaGuILGkUCdK3/BCYqQ7Fex+GGZ8LESdPDykbbOI3CPj4Dhwc2QE/wAXmr3WpUcyrXX/AHUvsZOoGlrqbuHQkUY2EfyhSGEj2yN020Gi0nVzrAfDMsnIgVuRoq8Z8PSRmyD7ae66WA0abXyVb8K0myXelkD2CadY5mzg5frRHet0QzgIb5nE16L2+KgYTTRmdW92BSzcThHBtlr79NAOaadWB9gZvXLqo4mQsADI2Ou8wLw0ih5dSDd6rRbw7ESatidV7mm+10mk+FsRu7LdgAA3auo8/heLTS5wY4WBs7o9XPLsrHi9MupykbULSW1wTgLGzYthGYtxMbhdVUmDhcT/AOweU6auVlZWnkERGzsPZKPCECyDSJiyrHafgyicLhHOXo8DwlgokWgeDzsFl5aK2s7fTmt0Ylmmo1NDXnVrnu3y3ixrQFJRKWRdP5EOXKs4gKYYnyp5EWyXyKklSdWaGUJWnkaU7UJJQBZ0A3KzyzFigwu55dd+4O/4LiuJhyTPZ+7I5vs4hdefx6K9HBcx+LXs+2OLP+oNd6udqf0XnnOWtWV0b4HB+xR31f7Zyt9Y3DcXFBBHHm+7G0HrdWdPUlaLMdGRYcPddeP1OLOUQkqosQ12oNq1dZyl9IYhIhOkqItjA2AHWgpJJWgSFxQP3swAHa+3VNi6OTtK0H2P+aIdE07gH1Cg8Y3GZcbiBr58NhJOXJ2JhND/AANTrSmwjBxKPytqTh8wIIH/AGcVA4f/AHckmllcaj+dmamSYemaWWPBc0jcgEAHTla1G/M7h4BOeXRpIaYnAuINBoOoBPt1XG8o6KQDeizJJ6L5dS4L83Gvly4iMRMcQGuYXPLSebxzG22uq9P/AMyeHNNfaAdQLbHI5vPdwbVafiuDjL/VqWZvf3KlH0jw75nYBxawYyL7pPmDgGhos2S0Ujo/m1wmgTi2G72jmJFHmAw5fqvmIPHf3KkJB39ys5nprY+n5Pm1wgf+U0/yxzO96ZolH82eEGv700WL80craHcllA/6L5i8Ud/dO2Yd/cq9qeH1PhfmJw2VzGR4mJxeQGgGjZJFEGiNQVTL8yMCA0h+bMHEVl2aN/vdaGl7+q+XjI09U1s6LN7X8mx9DcV+Y9S+GwGrbrmaA0OF2RvofyQfFuM4h4dbyQ12osDKR1C4J5OiT3NO+Y3vZJXH7P7a7z4dI4h8VyQuAcHAOs3fSjf4j3WMPjAOxAlcDQrpemn5/kvHHJ39ym8vQ+5XSfTkZvLXUT8dudmF1Vl5JFUHV9NloYPjjn/emjHlsAyNHlFa77eZq4/kb0PuU4jb+7+JWftRe76Z+FcY1r8r5oidfKJGE6CzVHWrF9Nlq4b44wbqDpYmEuIDXSxg6TPj1Gbe2bfxL5TZQ2FWKNEix3pOHDotcePX0luvrKT4wwQr+8QGzTalj1Onf+IIaf4/4exuY4nDasc5oM0fmDdNC0kbiuvZfK+YdAlnHT8FvtTw+lZPmvw8ZLxOG8xGznOytDn5ycrdKDWgXVk+iBZ86eHZmh0wFtZm/s5MocSc1GtQBXLrvsvnfToE1gcgm35PD6ad8x+FvADcXCLnYRmJaCPI8m3DYB1WaFgjcEKcnzX4OzNeMjNOqmtkcT/KGtOYdwvmMTdK903jLXanh3ziPzX4W7GYaZsz8sX2lkp8GXVskTcpb5bNvjaK39ElwF0qSaAMykJSoJLbKzxinEpVSSYLxKnEvZDp7WcBQeFIOQdp86nUGWErCDEhT+IU6gwtCjkHU/ghhIn8VMoIod049UP4qfxVMovLO6bIepVXihLxh1TKLde6kLVIkCRkHVMFxKbOqfGSMqYLcya1T4qWdMFqWZUkpZlcFxcmVWdMmCeh5J/CCSSUL7OOqX2PunSWe1FbsOeyrLE6S3KGLU1JJLQZOkkgSe0kkDWladJA1pJJIEknSQMnDk6SBsya06SBrSSSQJJJJB//2Q=="/>
          <p:cNvSpPr>
            <a:spLocks noChangeAspect="1" noChangeArrowheads="1"/>
          </p:cNvSpPr>
          <p:nvPr/>
        </p:nvSpPr>
        <p:spPr bwMode="auto">
          <a:xfrm>
            <a:off x="63500" y="-695325"/>
            <a:ext cx="1905000" cy="14287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solidFill>
                <a:prstClr val="black"/>
              </a:solidFill>
            </a:endParaRPr>
          </a:p>
        </p:txBody>
      </p:sp>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3768" y="4581128"/>
            <a:ext cx="2616291" cy="1872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6176" y="4581128"/>
            <a:ext cx="19050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ooter Placeholder 4"/>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24733080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23528" y="-387424"/>
            <a:ext cx="8229600" cy="6480720"/>
          </a:xfrm>
        </p:spPr>
        <p:txBody>
          <a:bodyPr anchor="ctr"/>
          <a:lstStyle/>
          <a:p>
            <a:pPr marL="0" indent="0" algn="just">
              <a:buNone/>
            </a:pPr>
            <a:r>
              <a:rPr lang="fr-FR" sz="2000" dirty="0"/>
              <a:t>La force majeure se définit traditionnellement par le biais de </a:t>
            </a:r>
            <a:r>
              <a:rPr lang="fr-FR" sz="2000" b="1" dirty="0"/>
              <a:t>3 critères </a:t>
            </a:r>
            <a:r>
              <a:rPr lang="fr-FR" sz="2000" b="1" u="sng" dirty="0"/>
              <a:t>cumulatifs</a:t>
            </a:r>
            <a:r>
              <a:rPr lang="fr-FR" sz="2000" b="1" dirty="0"/>
              <a:t>:</a:t>
            </a:r>
          </a:p>
          <a:p>
            <a:pPr marL="0" indent="0" algn="just">
              <a:buNone/>
            </a:pPr>
            <a:endParaRPr lang="fr-FR" sz="2000" b="1" dirty="0"/>
          </a:p>
          <a:p>
            <a:pPr lvl="0" algn="just">
              <a:buFont typeface="Wingdings" pitchFamily="2" charset="2"/>
              <a:buChar char="Ø"/>
            </a:pPr>
            <a:r>
              <a:rPr lang="fr-FR" sz="2000" b="1" dirty="0">
                <a:solidFill>
                  <a:schemeClr val="accent6">
                    <a:lumMod val="75000"/>
                  </a:schemeClr>
                </a:solidFill>
              </a:rPr>
              <a:t>L’extériorité </a:t>
            </a:r>
            <a:endParaRPr lang="fr-FR" sz="2000" b="1" dirty="0" smtClean="0">
              <a:solidFill>
                <a:schemeClr val="accent6">
                  <a:lumMod val="75000"/>
                </a:schemeClr>
              </a:solidFill>
            </a:endParaRPr>
          </a:p>
          <a:p>
            <a:pPr lvl="0" algn="just">
              <a:buFont typeface="Wingdings" pitchFamily="2" charset="2"/>
              <a:buChar char="Ø"/>
            </a:pPr>
            <a:r>
              <a:rPr lang="fr-FR" sz="2000" b="1" dirty="0" smtClean="0">
                <a:solidFill>
                  <a:schemeClr val="accent6">
                    <a:lumMod val="75000"/>
                  </a:schemeClr>
                </a:solidFill>
              </a:rPr>
              <a:t>L’imprévisibilité</a:t>
            </a:r>
            <a:r>
              <a:rPr lang="fr-FR" sz="2000" b="1" dirty="0">
                <a:solidFill>
                  <a:schemeClr val="accent6">
                    <a:lumMod val="75000"/>
                  </a:schemeClr>
                </a:solidFill>
              </a:rPr>
              <a:t>  </a:t>
            </a:r>
            <a:endParaRPr lang="fr-FR" sz="2000" b="1" dirty="0" smtClean="0">
              <a:solidFill>
                <a:schemeClr val="accent6">
                  <a:lumMod val="75000"/>
                </a:schemeClr>
              </a:solidFill>
            </a:endParaRPr>
          </a:p>
          <a:p>
            <a:pPr lvl="0" algn="just">
              <a:buFont typeface="Wingdings" pitchFamily="2" charset="2"/>
              <a:buChar char="Ø"/>
            </a:pPr>
            <a:r>
              <a:rPr lang="fr-FR" sz="2000" b="1" dirty="0" smtClean="0">
                <a:solidFill>
                  <a:schemeClr val="accent6">
                    <a:lumMod val="75000"/>
                  </a:schemeClr>
                </a:solidFill>
              </a:rPr>
              <a:t>L’irrésistibilité</a:t>
            </a:r>
            <a:endParaRPr lang="fr-FR" sz="2000" b="1" dirty="0">
              <a:solidFill>
                <a:schemeClr val="accent6">
                  <a:lumMod val="75000"/>
                </a:schemeClr>
              </a:solidFill>
            </a:endParaRPr>
          </a:p>
          <a:p>
            <a:pPr marL="0" lvl="0" indent="0" algn="just">
              <a:buNone/>
            </a:pPr>
            <a:endParaRPr lang="fr-FR" sz="2000" dirty="0" smtClean="0">
              <a:solidFill>
                <a:prstClr val="black"/>
              </a:solidFill>
            </a:endParaRPr>
          </a:p>
          <a:p>
            <a:pPr marL="0" lvl="0" indent="0" algn="just">
              <a:buNone/>
            </a:pPr>
            <a:r>
              <a:rPr lang="fr-FR" sz="2000" b="1" u="sng" dirty="0" smtClean="0">
                <a:solidFill>
                  <a:prstClr val="black"/>
                </a:solidFill>
              </a:rPr>
              <a:t>Conséquence:</a:t>
            </a:r>
          </a:p>
          <a:p>
            <a:pPr marL="0" lvl="0" indent="0" algn="just">
              <a:buNone/>
            </a:pPr>
            <a:r>
              <a:rPr lang="fr-FR" sz="2000" dirty="0" smtClean="0">
                <a:solidFill>
                  <a:prstClr val="black"/>
                </a:solidFill>
              </a:rPr>
              <a:t>Le </a:t>
            </a:r>
            <a:r>
              <a:rPr lang="fr-FR" sz="2000" dirty="0">
                <a:solidFill>
                  <a:prstClr val="black"/>
                </a:solidFill>
              </a:rPr>
              <a:t>débiteur de l’obligation </a:t>
            </a:r>
            <a:endParaRPr lang="fr-FR" sz="2000" dirty="0" smtClean="0">
              <a:solidFill>
                <a:prstClr val="black"/>
              </a:solidFill>
            </a:endParaRPr>
          </a:p>
          <a:p>
            <a:pPr marL="0" lvl="0" indent="0" algn="just">
              <a:buNone/>
            </a:pPr>
            <a:r>
              <a:rPr lang="fr-FR" sz="2000" dirty="0" smtClean="0">
                <a:solidFill>
                  <a:prstClr val="black"/>
                </a:solidFill>
              </a:rPr>
              <a:t>devenue </a:t>
            </a:r>
            <a:r>
              <a:rPr lang="fr-FR" sz="2000" dirty="0">
                <a:solidFill>
                  <a:prstClr val="black"/>
                </a:solidFill>
              </a:rPr>
              <a:t>impossible </a:t>
            </a:r>
            <a:endParaRPr lang="fr-FR" sz="2000" dirty="0" smtClean="0">
              <a:solidFill>
                <a:prstClr val="black"/>
              </a:solidFill>
            </a:endParaRPr>
          </a:p>
          <a:p>
            <a:pPr marL="0" lvl="0" indent="0" algn="just">
              <a:buNone/>
            </a:pPr>
            <a:r>
              <a:rPr lang="fr-FR" sz="2000" dirty="0" smtClean="0">
                <a:solidFill>
                  <a:prstClr val="black"/>
                </a:solidFill>
              </a:rPr>
              <a:t>à </a:t>
            </a:r>
            <a:r>
              <a:rPr lang="fr-FR" sz="2000" dirty="0">
                <a:solidFill>
                  <a:prstClr val="black"/>
                </a:solidFill>
              </a:rPr>
              <a:t>réaliser est exonéré </a:t>
            </a:r>
            <a:endParaRPr lang="fr-FR" sz="2000" dirty="0" smtClean="0">
              <a:solidFill>
                <a:prstClr val="black"/>
              </a:solidFill>
            </a:endParaRPr>
          </a:p>
          <a:p>
            <a:pPr marL="0" lvl="0" indent="0" algn="just">
              <a:buNone/>
            </a:pPr>
            <a:r>
              <a:rPr lang="fr-FR" sz="2000" dirty="0" smtClean="0">
                <a:solidFill>
                  <a:prstClr val="black"/>
                </a:solidFill>
              </a:rPr>
              <a:t>de </a:t>
            </a:r>
            <a:r>
              <a:rPr lang="fr-FR" sz="2000" dirty="0">
                <a:solidFill>
                  <a:prstClr val="black"/>
                </a:solidFill>
              </a:rPr>
              <a:t>toute responsabilité. </a:t>
            </a:r>
            <a:endParaRPr lang="fr-FR" sz="2000" dirty="0" smtClean="0">
              <a:solidFill>
                <a:prstClr val="black"/>
              </a:solidFill>
            </a:endParaRPr>
          </a:p>
          <a:p>
            <a:pPr marL="0" lvl="0" indent="0" algn="just">
              <a:buNone/>
            </a:pPr>
            <a:r>
              <a:rPr lang="fr-FR" sz="2000" dirty="0" smtClean="0">
                <a:solidFill>
                  <a:prstClr val="black"/>
                </a:solidFill>
              </a:rPr>
              <a:t>Le </a:t>
            </a:r>
            <a:r>
              <a:rPr lang="fr-FR" sz="2000" dirty="0">
                <a:solidFill>
                  <a:prstClr val="black"/>
                </a:solidFill>
              </a:rPr>
              <a:t>contrat est suspendu </a:t>
            </a:r>
            <a:endParaRPr lang="fr-FR" sz="2000" dirty="0" smtClean="0">
              <a:solidFill>
                <a:prstClr val="black"/>
              </a:solidFill>
            </a:endParaRPr>
          </a:p>
          <a:p>
            <a:pPr marL="0" lvl="0" indent="0" algn="just">
              <a:buNone/>
            </a:pPr>
            <a:r>
              <a:rPr lang="fr-FR" sz="2000" dirty="0" smtClean="0">
                <a:solidFill>
                  <a:prstClr val="black"/>
                </a:solidFill>
              </a:rPr>
              <a:t>ou </a:t>
            </a:r>
            <a:r>
              <a:rPr lang="fr-FR" sz="2000" dirty="0">
                <a:solidFill>
                  <a:prstClr val="black"/>
                </a:solidFill>
              </a:rPr>
              <a:t>caduc. </a:t>
            </a:r>
          </a:p>
          <a:p>
            <a:endParaRPr lang="fr-FR"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3888" y="1988840"/>
            <a:ext cx="4537687" cy="3439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9721658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778098"/>
          </a:xfrm>
        </p:spPr>
        <p:txBody>
          <a:bodyPr>
            <a:normAutofit/>
          </a:bodyPr>
          <a:lstStyle/>
          <a:p>
            <a:r>
              <a:rPr lang="fr-FR" sz="4000" b="1" u="sng" dirty="0" smtClean="0"/>
              <a:t>Fin du contrat</a:t>
            </a:r>
            <a:endParaRPr lang="fr-FR" sz="4000" b="1" u="sng" dirty="0"/>
          </a:p>
        </p:txBody>
      </p:sp>
      <p:sp>
        <p:nvSpPr>
          <p:cNvPr id="3" name="Espace réservé du contenu 2"/>
          <p:cNvSpPr>
            <a:spLocks noGrp="1"/>
          </p:cNvSpPr>
          <p:nvPr>
            <p:ph idx="1"/>
          </p:nvPr>
        </p:nvSpPr>
        <p:spPr>
          <a:xfrm>
            <a:off x="323528" y="1124744"/>
            <a:ext cx="8363272" cy="5472608"/>
          </a:xfrm>
        </p:spPr>
        <p:txBody>
          <a:bodyPr>
            <a:normAutofit fontScale="85000" lnSpcReduction="20000"/>
          </a:bodyPr>
          <a:lstStyle/>
          <a:p>
            <a:pPr marL="0" indent="0" algn="just">
              <a:buNone/>
            </a:pPr>
            <a:r>
              <a:rPr lang="fr-FR" sz="2000" b="1" u="sng" dirty="0" smtClean="0"/>
              <a:t>Rappel du principe</a:t>
            </a:r>
            <a:r>
              <a:rPr lang="fr-FR" sz="2000" dirty="0" smtClean="0"/>
              <a:t> : la force obligatoire du contrat (article 1134 alinéa 1 du Code civil)</a:t>
            </a:r>
          </a:p>
          <a:p>
            <a:pPr marL="0" indent="0" algn="just">
              <a:buNone/>
            </a:pPr>
            <a:r>
              <a:rPr lang="fr-FR" sz="2000" dirty="0" smtClean="0"/>
              <a:t>Le contrat étant la loi des parties, il est </a:t>
            </a:r>
            <a:r>
              <a:rPr lang="fr-FR" sz="2000" b="1" dirty="0" smtClean="0"/>
              <a:t>intangible</a:t>
            </a:r>
            <a:r>
              <a:rPr lang="fr-FR" sz="2000" dirty="0" smtClean="0"/>
              <a:t> et </a:t>
            </a:r>
            <a:r>
              <a:rPr lang="fr-FR" sz="2000" b="1" dirty="0" smtClean="0"/>
              <a:t>irrévocable</a:t>
            </a:r>
            <a:r>
              <a:rPr lang="fr-FR" sz="2000" dirty="0" smtClean="0"/>
              <a:t>. Il existe cependant plusieurs scénarios permettant de sortir d’un contrat en l’absence même d’inexécution:</a:t>
            </a:r>
          </a:p>
          <a:p>
            <a:pPr marL="0" indent="0" algn="just">
              <a:buNone/>
            </a:pPr>
            <a:endParaRPr lang="fr-FR" sz="2000" dirty="0" smtClean="0"/>
          </a:p>
          <a:p>
            <a:pPr lvl="0" algn="just"/>
            <a:r>
              <a:rPr lang="fr-FR" sz="2000" b="1" u="sng" dirty="0" smtClean="0"/>
              <a:t>Cas le plus classique: </a:t>
            </a:r>
            <a:r>
              <a:rPr lang="fr-FR" sz="2000" dirty="0" smtClean="0"/>
              <a:t>expiration/fin "naturelle" du contrat conclu à durée déterminée. </a:t>
            </a:r>
            <a:r>
              <a:rPr lang="fr-FR" sz="2000" dirty="0">
                <a:solidFill>
                  <a:prstClr val="black"/>
                </a:solidFill>
              </a:rPr>
              <a:t>La loi autorise de manière exceptionnelle la résiliation de certains contrats à durée déterminée </a:t>
            </a:r>
            <a:r>
              <a:rPr lang="fr-FR" sz="2000" b="1" dirty="0">
                <a:solidFill>
                  <a:prstClr val="black"/>
                </a:solidFill>
              </a:rPr>
              <a:t>en raison de leur nature particulière (ex: contrat de mandat)</a:t>
            </a:r>
            <a:r>
              <a:rPr lang="fr-FR" sz="2000" dirty="0">
                <a:solidFill>
                  <a:prstClr val="black"/>
                </a:solidFill>
              </a:rPr>
              <a:t>.</a:t>
            </a:r>
          </a:p>
          <a:p>
            <a:pPr algn="just"/>
            <a:endParaRPr lang="fr-FR" sz="2000" b="1" u="sng" dirty="0" smtClean="0"/>
          </a:p>
          <a:p>
            <a:pPr algn="just"/>
            <a:r>
              <a:rPr lang="fr-FR" sz="2000" b="1" u="sng" dirty="0" smtClean="0"/>
              <a:t>La </a:t>
            </a:r>
            <a:r>
              <a:rPr lang="fr-FR" sz="2000" b="1" u="sng" dirty="0"/>
              <a:t>révocation conjointe des </a:t>
            </a:r>
            <a:r>
              <a:rPr lang="fr-FR" sz="2000" b="1" u="sng" dirty="0" smtClean="0"/>
              <a:t>parties </a:t>
            </a:r>
            <a:r>
              <a:rPr lang="fr-FR" sz="2000" dirty="0"/>
              <a:t>: les conventions peuvent être révoquées avec le </a:t>
            </a:r>
            <a:r>
              <a:rPr lang="fr-FR" sz="2000" b="1" dirty="0"/>
              <a:t>consentement mutuel des </a:t>
            </a:r>
            <a:r>
              <a:rPr lang="fr-FR" sz="2000" b="1" dirty="0" smtClean="0"/>
              <a:t>parties</a:t>
            </a:r>
          </a:p>
          <a:p>
            <a:pPr marL="0" indent="0" algn="just">
              <a:buNone/>
            </a:pPr>
            <a:endParaRPr lang="fr-FR" sz="2000" dirty="0"/>
          </a:p>
          <a:p>
            <a:pPr lvl="0" algn="just"/>
            <a:r>
              <a:rPr lang="fr-FR" sz="2000" b="1" u="sng" dirty="0"/>
              <a:t>La résiliation des contrats à durée </a:t>
            </a:r>
            <a:r>
              <a:rPr lang="fr-FR" sz="2000" b="1" u="sng" dirty="0" smtClean="0"/>
              <a:t>indéterminée</a:t>
            </a:r>
            <a:r>
              <a:rPr lang="fr-FR" sz="2000" dirty="0" smtClean="0"/>
              <a:t>: </a:t>
            </a:r>
            <a:r>
              <a:rPr lang="fr-FR" sz="2000" dirty="0">
                <a:solidFill>
                  <a:prstClr val="black"/>
                </a:solidFill>
              </a:rPr>
              <a:t>l</a:t>
            </a:r>
            <a:r>
              <a:rPr lang="fr-FR" sz="2000" dirty="0" smtClean="0">
                <a:solidFill>
                  <a:prstClr val="black"/>
                </a:solidFill>
              </a:rPr>
              <a:t>e </a:t>
            </a:r>
            <a:r>
              <a:rPr lang="fr-FR" sz="2000" dirty="0">
                <a:solidFill>
                  <a:prstClr val="black"/>
                </a:solidFill>
              </a:rPr>
              <a:t>droit français connait un principe de </a:t>
            </a:r>
            <a:r>
              <a:rPr lang="fr-FR" sz="2000" b="1" dirty="0">
                <a:solidFill>
                  <a:prstClr val="black"/>
                </a:solidFill>
              </a:rPr>
              <a:t>prohibition des engagements perpétuels</a:t>
            </a:r>
            <a:r>
              <a:rPr lang="fr-FR" sz="2000" dirty="0">
                <a:solidFill>
                  <a:prstClr val="black"/>
                </a:solidFill>
              </a:rPr>
              <a:t>. </a:t>
            </a:r>
            <a:r>
              <a:rPr lang="fr-FR" sz="2000" dirty="0" smtClean="0">
                <a:solidFill>
                  <a:prstClr val="black"/>
                </a:solidFill>
              </a:rPr>
              <a:t>Les </a:t>
            </a:r>
            <a:r>
              <a:rPr lang="fr-FR" sz="2000" dirty="0">
                <a:solidFill>
                  <a:prstClr val="black"/>
                </a:solidFill>
              </a:rPr>
              <a:t>contrats à durée indéterminée peuvent donc être résiliés unilatéralement à tout moment, même en l’absence de clause prévue par le contrat, sous réserve du </a:t>
            </a:r>
            <a:r>
              <a:rPr lang="fr-FR" sz="2000" b="1" dirty="0">
                <a:solidFill>
                  <a:prstClr val="black"/>
                </a:solidFill>
              </a:rPr>
              <a:t>respect d’un délai de préavis raisonnable</a:t>
            </a:r>
            <a:r>
              <a:rPr lang="fr-FR" sz="2000" dirty="0">
                <a:solidFill>
                  <a:prstClr val="black"/>
                </a:solidFill>
              </a:rPr>
              <a:t>. </a:t>
            </a:r>
          </a:p>
          <a:p>
            <a:pPr algn="just"/>
            <a:r>
              <a:rPr lang="fr-FR" sz="2000" b="1" u="sng" dirty="0" smtClean="0"/>
              <a:t>L'aménagement contractuel de la </a:t>
            </a:r>
            <a:r>
              <a:rPr lang="fr-FR" sz="2000" b="1" u="sng" dirty="0"/>
              <a:t>durée et </a:t>
            </a:r>
            <a:r>
              <a:rPr lang="fr-FR" sz="2000" b="1" u="sng" dirty="0" smtClean="0"/>
              <a:t>résiliation du contrat</a:t>
            </a:r>
            <a:r>
              <a:rPr lang="fr-FR" sz="2000" dirty="0" smtClean="0"/>
              <a:t>: </a:t>
            </a:r>
            <a:r>
              <a:rPr lang="fr-FR" sz="2000" dirty="0" err="1" smtClean="0">
                <a:solidFill>
                  <a:prstClr val="black"/>
                </a:solidFill>
              </a:rPr>
              <a:t>Sile</a:t>
            </a:r>
            <a:r>
              <a:rPr lang="fr-FR" sz="2000" dirty="0" smtClean="0">
                <a:solidFill>
                  <a:prstClr val="black"/>
                </a:solidFill>
              </a:rPr>
              <a:t> </a:t>
            </a:r>
            <a:r>
              <a:rPr lang="fr-FR" sz="2000" dirty="0">
                <a:solidFill>
                  <a:prstClr val="black"/>
                </a:solidFill>
              </a:rPr>
              <a:t>contrat ne comporte pas de clause de durée, il sera considéré comme ayant été conclu à durée indéterminée, et pourra alors être résilié à tout moment (moyennant toutefois le respect d’un préavis raisonnable</a:t>
            </a:r>
            <a:r>
              <a:rPr lang="fr-FR" sz="2000" dirty="0" smtClean="0">
                <a:solidFill>
                  <a:prstClr val="black"/>
                </a:solidFill>
              </a:rPr>
              <a:t>), </a:t>
            </a:r>
            <a:r>
              <a:rPr lang="fr-FR" sz="2000" dirty="0">
                <a:solidFill>
                  <a:prstClr val="black"/>
                </a:solidFill>
              </a:rPr>
              <a:t>ce qui est source d’insécurité pour les </a:t>
            </a:r>
            <a:r>
              <a:rPr lang="fr-FR" sz="2000" dirty="0" smtClean="0">
                <a:solidFill>
                  <a:prstClr val="black"/>
                </a:solidFill>
              </a:rPr>
              <a:t>parties. La </a:t>
            </a:r>
            <a:r>
              <a:rPr lang="fr-FR" sz="2000" dirty="0">
                <a:solidFill>
                  <a:prstClr val="black"/>
                </a:solidFill>
              </a:rPr>
              <a:t>clause de durée devra être rédigée en des termes clairs et précis afin d'éviter tout problème d'interprétation. Il est donc indispensable de préciser la date d'entrée en vigueur du contrat, afin de définir précisément son terme</a:t>
            </a:r>
            <a:r>
              <a:rPr lang="fr-FR" sz="2000" dirty="0" smtClean="0">
                <a:solidFill>
                  <a:prstClr val="black"/>
                </a:solidFill>
              </a:rPr>
              <a:t>. Elle </a:t>
            </a:r>
            <a:r>
              <a:rPr lang="fr-FR" sz="2000" dirty="0">
                <a:solidFill>
                  <a:prstClr val="black"/>
                </a:solidFill>
              </a:rPr>
              <a:t>peut aussi prévoir les conditions de la </a:t>
            </a:r>
            <a:r>
              <a:rPr lang="fr-FR" sz="2000" b="1" dirty="0">
                <a:solidFill>
                  <a:prstClr val="black"/>
                </a:solidFill>
              </a:rPr>
              <a:t>reconduction</a:t>
            </a:r>
            <a:r>
              <a:rPr lang="fr-FR" sz="2000" dirty="0">
                <a:solidFill>
                  <a:prstClr val="black"/>
                </a:solidFill>
              </a:rPr>
              <a:t> du contrat à son terme.</a:t>
            </a:r>
          </a:p>
          <a:p>
            <a:pPr algn="just"/>
            <a:endParaRPr lang="fr-FR" sz="2000" dirty="0"/>
          </a:p>
          <a:p>
            <a:pPr marL="0" indent="0">
              <a:buNone/>
            </a:pPr>
            <a:endParaRPr lang="fr-FR" sz="2000" dirty="0" smtClean="0"/>
          </a:p>
          <a:p>
            <a:pPr>
              <a:buFont typeface="Wingdings" pitchFamily="2" charset="2"/>
              <a:buChar char="§"/>
            </a:pPr>
            <a:endParaRPr lang="fr-FR" dirty="0" smtClean="0"/>
          </a:p>
          <a:p>
            <a:pPr>
              <a:buFont typeface="Wingdings" pitchFamily="2" charset="2"/>
              <a:buChar char="§"/>
            </a:pPr>
            <a:endParaRPr lang="fr-FR" dirty="0" smtClean="0"/>
          </a:p>
          <a:p>
            <a:pPr>
              <a:buFont typeface="Wingdings" pitchFamily="2" charset="2"/>
              <a:buChar char="§"/>
            </a:pPr>
            <a:endParaRPr lang="fr-FR" dirty="0" smtClean="0"/>
          </a:p>
          <a:p>
            <a:pPr>
              <a:buFont typeface="Wingdings" pitchFamily="2" charset="2"/>
              <a:buChar char="§"/>
            </a:pPr>
            <a:endParaRPr lang="fr-FR" dirty="0" smtClean="0"/>
          </a:p>
          <a:p>
            <a:pPr marL="0" indent="0">
              <a:buNone/>
            </a:pPr>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94166184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4000" b="1" u="sng" dirty="0" smtClean="0"/>
              <a:t>Focus sur la reconduction du contrat </a:t>
            </a:r>
            <a:endParaRPr lang="fr-FR" sz="4000" b="1" u="sng" dirty="0"/>
          </a:p>
        </p:txBody>
      </p:sp>
      <p:sp>
        <p:nvSpPr>
          <p:cNvPr id="3" name="Espace réservé du contenu 2"/>
          <p:cNvSpPr>
            <a:spLocks noGrp="1"/>
          </p:cNvSpPr>
          <p:nvPr>
            <p:ph idx="1"/>
          </p:nvPr>
        </p:nvSpPr>
        <p:spPr>
          <a:xfrm>
            <a:off x="323528" y="1600200"/>
            <a:ext cx="8363272" cy="4853136"/>
          </a:xfrm>
        </p:spPr>
        <p:txBody>
          <a:bodyPr>
            <a:normAutofit fontScale="92500" lnSpcReduction="10000"/>
          </a:bodyPr>
          <a:lstStyle/>
          <a:p>
            <a:pPr marL="0" indent="0" algn="just">
              <a:buNone/>
            </a:pPr>
            <a:endParaRPr lang="fr-FR" sz="2000" dirty="0" smtClean="0"/>
          </a:p>
          <a:p>
            <a:pPr algn="just"/>
            <a:r>
              <a:rPr lang="fr-FR" sz="2000" dirty="0" smtClean="0"/>
              <a:t>Un clause du contrat peut prévoir </a:t>
            </a:r>
            <a:r>
              <a:rPr lang="fr-FR" sz="2000" b="1" dirty="0" smtClean="0"/>
              <a:t>la reconduction (ou le renouvellement) du contrat à son échéance</a:t>
            </a:r>
            <a:r>
              <a:rPr lang="fr-FR" sz="2000" dirty="0" smtClean="0"/>
              <a:t>, soit de manière expresse, soit de manière tacite : </a:t>
            </a:r>
          </a:p>
          <a:p>
            <a:pPr algn="just"/>
            <a:endParaRPr lang="fr-FR" sz="2000" dirty="0" smtClean="0"/>
          </a:p>
          <a:p>
            <a:pPr lvl="1" algn="just"/>
            <a:r>
              <a:rPr lang="fr-FR" sz="2000" dirty="0" smtClean="0"/>
              <a:t>Soit la clause « durée », prévoit que les parties se rapprocheront à l’échéance du contrat pour définir les modalités de sa reconduction.</a:t>
            </a:r>
          </a:p>
          <a:p>
            <a:pPr marL="457200" lvl="1" indent="0" algn="just">
              <a:buNone/>
            </a:pPr>
            <a:endParaRPr lang="fr-FR" sz="2000" dirty="0" smtClean="0"/>
          </a:p>
          <a:p>
            <a:pPr lvl="1" algn="just"/>
            <a:r>
              <a:rPr lang="fr-FR" sz="2000" dirty="0" smtClean="0"/>
              <a:t>Soit la clause « durée » prévoit que si les parties ne se manifestent pas à l’échéance du contrat, le contrat sera reconduit pour une durée définie par le contrat: il s’agit d’une reconduction tacite.</a:t>
            </a:r>
          </a:p>
          <a:p>
            <a:pPr marL="457200" lvl="1" indent="0" algn="just">
              <a:buNone/>
            </a:pPr>
            <a:endParaRPr lang="fr-FR" sz="2000" dirty="0" smtClean="0"/>
          </a:p>
          <a:p>
            <a:pPr algn="just"/>
            <a:r>
              <a:rPr lang="fr-FR" sz="2100" dirty="0" smtClean="0"/>
              <a:t>Attention, la poursuite de l’exécution du contrat par les deux parties au-delà de son échéance et au mépris des conditions prévues pour sa reconduction expresse ou sa dénonciation éventuelle va avoir </a:t>
            </a:r>
            <a:r>
              <a:rPr lang="fr-FR" sz="2100" b="1" u="sng" dirty="0" smtClean="0"/>
              <a:t>pour effet en principe de transformer le contrat en contrat à durée indéterminée</a:t>
            </a:r>
            <a:r>
              <a:rPr lang="fr-FR" sz="2100" b="1" dirty="0" smtClean="0"/>
              <a:t> </a:t>
            </a:r>
            <a:r>
              <a:rPr lang="fr-FR" sz="2100" dirty="0" smtClean="0"/>
              <a:t>(qui devient donc résiliable à tout moment sous réserve du respect d’un préavis raisonnable)</a:t>
            </a:r>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74303768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sz="3600" b="1" u="sng" dirty="0" smtClean="0"/>
              <a:t>Exemple de clause de durée et de reconduction</a:t>
            </a:r>
            <a:r>
              <a:rPr lang="fr-FR" sz="4000" b="1" u="sng" dirty="0" smtClean="0"/>
              <a:t> </a:t>
            </a:r>
            <a:endParaRPr lang="fr-FR" sz="4000" b="1" u="sng" dirty="0"/>
          </a:p>
        </p:txBody>
      </p:sp>
      <p:sp>
        <p:nvSpPr>
          <p:cNvPr id="3" name="Espace réservé du contenu 2"/>
          <p:cNvSpPr>
            <a:spLocks noGrp="1"/>
          </p:cNvSpPr>
          <p:nvPr>
            <p:ph idx="1"/>
          </p:nvPr>
        </p:nvSpPr>
        <p:spPr/>
        <p:txBody>
          <a:bodyPr>
            <a:normAutofit/>
          </a:bodyPr>
          <a:lstStyle/>
          <a:p>
            <a:pPr marL="0" indent="0" algn="just">
              <a:buNone/>
            </a:pPr>
            <a:endParaRPr lang="fr-FR" sz="2000" dirty="0"/>
          </a:p>
          <a:p>
            <a:pPr marL="0" indent="0" algn="just">
              <a:buNone/>
            </a:pPr>
            <a:r>
              <a:rPr lang="fr-FR" sz="2000" dirty="0" smtClean="0"/>
              <a:t>«</a:t>
            </a:r>
            <a:r>
              <a:rPr lang="fr-FR" sz="2000" i="1" dirty="0" smtClean="0"/>
              <a:t> Le </a:t>
            </a:r>
            <a:r>
              <a:rPr lang="fr-FR" sz="2000" i="1" dirty="0"/>
              <a:t>Contrat entre en vigueur </a:t>
            </a:r>
            <a:r>
              <a:rPr lang="fr-FR" sz="2000" b="1" i="1" dirty="0"/>
              <a:t>à sa date de signature </a:t>
            </a:r>
            <a:r>
              <a:rPr lang="fr-FR" sz="2000" i="1" dirty="0"/>
              <a:t>et prend effet à la </a:t>
            </a:r>
            <a:r>
              <a:rPr lang="fr-FR" sz="2000" i="1" dirty="0" smtClean="0"/>
              <a:t>date d'effet </a:t>
            </a:r>
            <a:r>
              <a:rPr lang="fr-FR" sz="2000" i="1" dirty="0"/>
              <a:t>indiquée en première page. Chaque année contractuelle est une période de 12 mois, la première commençant à la </a:t>
            </a:r>
            <a:r>
              <a:rPr lang="fr-FR" sz="2000" i="1" dirty="0" smtClean="0"/>
              <a:t>date d'effet</a:t>
            </a:r>
            <a:r>
              <a:rPr lang="fr-FR" sz="2000" i="1" dirty="0"/>
              <a:t>.</a:t>
            </a:r>
          </a:p>
          <a:p>
            <a:pPr marL="0" indent="0" algn="just">
              <a:buNone/>
            </a:pPr>
            <a:r>
              <a:rPr lang="fr-FR" sz="2000" i="1" dirty="0"/>
              <a:t>Sa durée est fixée à </a:t>
            </a:r>
            <a:r>
              <a:rPr lang="fr-FR" sz="2000" i="1" dirty="0" smtClean="0"/>
              <a:t>3 (trois) ans à </a:t>
            </a:r>
            <a:r>
              <a:rPr lang="fr-FR" sz="2000" i="1" dirty="0"/>
              <a:t>compter de son entrée en vigueur.</a:t>
            </a:r>
          </a:p>
          <a:p>
            <a:pPr marL="0" indent="0" algn="just">
              <a:buNone/>
            </a:pPr>
            <a:r>
              <a:rPr lang="fr-FR" sz="2000" i="1" dirty="0"/>
              <a:t>Le Prestataire notifiera par </a:t>
            </a:r>
            <a:r>
              <a:rPr lang="fr-FR" sz="2000" i="1" dirty="0" smtClean="0"/>
              <a:t>lettre recommandée avec accusé de réception 3 (trois) </a:t>
            </a:r>
            <a:r>
              <a:rPr lang="fr-FR" sz="2000" i="1" dirty="0"/>
              <a:t>mois au moins avant son terme, l'échéance du Contrat et les modalités du renouvellement proposées au Client. A défaut de réponse du Client dans un délai de </a:t>
            </a:r>
            <a:r>
              <a:rPr lang="fr-FR" sz="2000" i="1" dirty="0" smtClean="0"/>
              <a:t>21 (vingt et un) jours </a:t>
            </a:r>
            <a:r>
              <a:rPr lang="fr-FR" sz="2000" i="1" dirty="0"/>
              <a:t>à compter de la notification, le Contrat se renouvellera dans des conditions identiques, sauf pour le Prestataire à exclure cette reconduction tacite dans le cadre de la notification précitée</a:t>
            </a:r>
            <a:r>
              <a:rPr lang="fr-FR" sz="2000" i="1" dirty="0" smtClean="0"/>
              <a:t>.</a:t>
            </a:r>
            <a:r>
              <a:rPr lang="fr-FR" sz="2000" dirty="0" smtClean="0"/>
              <a:t> »</a:t>
            </a:r>
            <a:endParaRPr lang="fr-FR" sz="2000" dirty="0"/>
          </a:p>
          <a:p>
            <a:endParaRPr lang="fr-FR"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92040163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sz="3200" b="1" u="sng" dirty="0" smtClean="0"/>
              <a:t>Cession de contrat </a:t>
            </a:r>
            <a:endParaRPr lang="en-GB" sz="3200" b="1" u="sng" dirty="0"/>
          </a:p>
        </p:txBody>
      </p:sp>
      <p:sp>
        <p:nvSpPr>
          <p:cNvPr id="3" name="Content Placeholder 2"/>
          <p:cNvSpPr>
            <a:spLocks noGrp="1"/>
          </p:cNvSpPr>
          <p:nvPr>
            <p:ph idx="1"/>
          </p:nvPr>
        </p:nvSpPr>
        <p:spPr>
          <a:xfrm>
            <a:off x="457200" y="1451917"/>
            <a:ext cx="8229600" cy="4713387"/>
          </a:xfrm>
        </p:spPr>
        <p:txBody>
          <a:bodyPr/>
          <a:lstStyle/>
          <a:p>
            <a:pPr marL="0" lvl="0" indent="0">
              <a:buNone/>
            </a:pPr>
            <a:r>
              <a:rPr lang="fr-FR" sz="2000" dirty="0" smtClean="0">
                <a:solidFill>
                  <a:prstClr val="black"/>
                </a:solidFill>
              </a:rPr>
              <a:t>Opération </a:t>
            </a:r>
            <a:r>
              <a:rPr lang="fr-FR" sz="2000" dirty="0">
                <a:solidFill>
                  <a:prstClr val="black"/>
                </a:solidFill>
              </a:rPr>
              <a:t>ayant pour objet de réaliser une substitution de contractant dans l'exécution d'un contrat (cession de bail, d'assurance, de contrat de travail...). Le cessionnaire </a:t>
            </a:r>
            <a:r>
              <a:rPr lang="fr-FR" sz="2000" i="1" dirty="0">
                <a:solidFill>
                  <a:prstClr val="black"/>
                </a:solidFill>
              </a:rPr>
              <a:t>[la nouvelle partie au contrat]</a:t>
            </a:r>
            <a:r>
              <a:rPr lang="fr-FR" sz="2000" dirty="0">
                <a:solidFill>
                  <a:prstClr val="black"/>
                </a:solidFill>
              </a:rPr>
              <a:t> remplace le cédant </a:t>
            </a:r>
            <a:r>
              <a:rPr lang="fr-FR" sz="2000" i="1" dirty="0">
                <a:solidFill>
                  <a:prstClr val="black"/>
                </a:solidFill>
              </a:rPr>
              <a:t>[la partie qui abandonne la relation contractuelle]</a:t>
            </a:r>
            <a:r>
              <a:rPr lang="fr-FR" sz="2000" dirty="0">
                <a:solidFill>
                  <a:prstClr val="black"/>
                </a:solidFill>
              </a:rPr>
              <a:t> dans le contrat conclu avec le cédé </a:t>
            </a:r>
            <a:r>
              <a:rPr lang="fr-FR" sz="2000" i="1" dirty="0">
                <a:solidFill>
                  <a:prstClr val="black"/>
                </a:solidFill>
              </a:rPr>
              <a:t>[le cocontractant originel].</a:t>
            </a:r>
            <a:endParaRPr lang="fr-FR" sz="2000" dirty="0">
              <a:solidFill>
                <a:prstClr val="black"/>
              </a:solidFill>
            </a:endParaRPr>
          </a:p>
          <a:p>
            <a:pPr marL="0" lvl="0" indent="0">
              <a:buNone/>
            </a:pPr>
            <a:endParaRPr lang="fr-FR" sz="2000" dirty="0">
              <a:solidFill>
                <a:prstClr val="black"/>
              </a:solidFill>
            </a:endParaRPr>
          </a:p>
          <a:p>
            <a:endParaRPr lang="en-GB"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3888" y="3068960"/>
            <a:ext cx="3960440" cy="24340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0632648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116632"/>
            <a:ext cx="8229600" cy="1008112"/>
          </a:xfrm>
        </p:spPr>
        <p:txBody>
          <a:bodyPr>
            <a:normAutofit fontScale="90000"/>
          </a:bodyPr>
          <a:lstStyle/>
          <a:p>
            <a:pPr lvl="0"/>
            <a:r>
              <a:rPr lang="fr-FR" b="1" u="sng" dirty="0" smtClean="0"/>
              <a:t/>
            </a:r>
            <a:br>
              <a:rPr lang="fr-FR" b="1" u="sng" dirty="0" smtClean="0"/>
            </a:br>
            <a:r>
              <a:rPr lang="fr-FR" b="1" u="sng" dirty="0" smtClean="0"/>
              <a:t>Le cadre des négociations commerciales préalables au contrat</a:t>
            </a:r>
            <a:r>
              <a:rPr lang="fr-FR" b="1" u="sng" dirty="0"/>
              <a:t/>
            </a:r>
            <a:br>
              <a:rPr lang="fr-FR" b="1" u="sng" dirty="0"/>
            </a:br>
            <a:endParaRPr lang="fr-FR" b="1" u="sng" dirty="0"/>
          </a:p>
        </p:txBody>
      </p:sp>
      <p:sp>
        <p:nvSpPr>
          <p:cNvPr id="3" name="Espace réservé du contenu 2"/>
          <p:cNvSpPr>
            <a:spLocks noGrp="1"/>
          </p:cNvSpPr>
          <p:nvPr>
            <p:ph idx="1"/>
          </p:nvPr>
        </p:nvSpPr>
        <p:spPr>
          <a:xfrm>
            <a:off x="395536" y="1124744"/>
            <a:ext cx="8229600" cy="3960440"/>
          </a:xfrm>
        </p:spPr>
        <p:txBody>
          <a:bodyPr anchor="ctr">
            <a:noAutofit/>
          </a:bodyPr>
          <a:lstStyle/>
          <a:p>
            <a:pPr marL="0" indent="0">
              <a:buNone/>
            </a:pPr>
            <a:r>
              <a:rPr lang="fr-FR" sz="2000" b="1" u="sng" dirty="0" smtClean="0"/>
              <a:t>La négociation / entrer en pourparlers</a:t>
            </a:r>
            <a:r>
              <a:rPr lang="fr-FR" sz="2000" dirty="0" smtClean="0"/>
              <a:t>:</a:t>
            </a:r>
          </a:p>
          <a:p>
            <a:pPr marL="0" indent="0" algn="just">
              <a:buNone/>
            </a:pPr>
            <a:r>
              <a:rPr lang="fr-FR" sz="2000" dirty="0" smtClean="0"/>
              <a:t>Toute </a:t>
            </a:r>
            <a:r>
              <a:rPr lang="fr-FR" sz="2000" dirty="0"/>
              <a:t>personne, physique ou morale, </a:t>
            </a:r>
            <a:r>
              <a:rPr lang="fr-FR" sz="2000" u="sng" dirty="0"/>
              <a:t>est libre </a:t>
            </a:r>
            <a:r>
              <a:rPr lang="fr-FR" sz="2000" u="sng" dirty="0" smtClean="0"/>
              <a:t>d'entrer </a:t>
            </a:r>
            <a:r>
              <a:rPr lang="fr-FR" sz="2000" u="sng" dirty="0"/>
              <a:t>en pourparlers</a:t>
            </a:r>
            <a:r>
              <a:rPr lang="fr-FR" sz="2000" dirty="0"/>
              <a:t> avec une autre personne, </a:t>
            </a:r>
            <a:r>
              <a:rPr lang="fr-FR" sz="2000" u="sng" dirty="0"/>
              <a:t>sans que pour autant la négociation aboutisse </a:t>
            </a:r>
            <a:r>
              <a:rPr lang="fr-FR" sz="2000" u="sng" dirty="0" smtClean="0"/>
              <a:t>à </a:t>
            </a:r>
            <a:r>
              <a:rPr lang="fr-FR" sz="2000" u="sng" dirty="0"/>
              <a:t>la conclusion d’un </a:t>
            </a:r>
            <a:r>
              <a:rPr lang="fr-FR" sz="2000" u="sng" dirty="0" smtClean="0"/>
              <a:t>contrat.</a:t>
            </a:r>
          </a:p>
          <a:p>
            <a:pPr marL="0" indent="0">
              <a:buNone/>
            </a:pPr>
            <a:endParaRPr lang="fr-FR" sz="2000" u="sng" dirty="0" smtClean="0"/>
          </a:p>
          <a:p>
            <a:pPr marL="0" indent="0">
              <a:buNone/>
            </a:pPr>
            <a:endParaRPr lang="fr-FR" sz="2000" u="sng" dirty="0" smtClean="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39752" y="3429000"/>
            <a:ext cx="3818038" cy="2593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26127727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sz="3600" b="1" u="sng" dirty="0" smtClean="0"/>
              <a:t>Encadrement des relations entre deux parties avant le contrat</a:t>
            </a:r>
            <a:r>
              <a:rPr lang="fr-FR" b="1" u="sng" dirty="0" smtClean="0"/>
              <a:t> </a:t>
            </a:r>
            <a:endParaRPr lang="fr-FR" b="1" u="sng" dirty="0"/>
          </a:p>
        </p:txBody>
      </p:sp>
      <p:sp>
        <p:nvSpPr>
          <p:cNvPr id="3" name="Espace réservé du contenu 2"/>
          <p:cNvSpPr>
            <a:spLocks noGrp="1"/>
          </p:cNvSpPr>
          <p:nvPr>
            <p:ph idx="1"/>
          </p:nvPr>
        </p:nvSpPr>
        <p:spPr/>
        <p:txBody>
          <a:bodyPr>
            <a:normAutofit fontScale="85000" lnSpcReduction="20000"/>
          </a:bodyPr>
          <a:lstStyle/>
          <a:p>
            <a:pPr marL="0" lvl="0" indent="0">
              <a:buNone/>
            </a:pPr>
            <a:r>
              <a:rPr lang="fr-FR" sz="2000" dirty="0">
                <a:solidFill>
                  <a:prstClr val="black"/>
                </a:solidFill>
              </a:rPr>
              <a:t>Parties = les personnes qui participent à l’acte juridique et « s’obligent » par leur accord. </a:t>
            </a:r>
            <a:endParaRPr lang="fr-FR" sz="2000" dirty="0" smtClean="0">
              <a:solidFill>
                <a:prstClr val="black"/>
              </a:solidFill>
            </a:endParaRPr>
          </a:p>
          <a:p>
            <a:pPr marL="0" lvl="0" indent="0">
              <a:buNone/>
            </a:pPr>
            <a:endParaRPr lang="fr-FR" sz="2000" dirty="0">
              <a:solidFill>
                <a:prstClr val="black"/>
              </a:solidFill>
            </a:endParaRPr>
          </a:p>
          <a:p>
            <a:pPr lvl="0" algn="just"/>
            <a:r>
              <a:rPr lang="fr-FR" sz="2000" b="1" u="sng" dirty="0" smtClean="0">
                <a:solidFill>
                  <a:prstClr val="black"/>
                </a:solidFill>
              </a:rPr>
              <a:t>Avant-contrat, ou lettre d'intention:</a:t>
            </a:r>
            <a:endParaRPr lang="fr-FR" sz="2000" b="1" u="sng" dirty="0">
              <a:solidFill>
                <a:prstClr val="black"/>
              </a:solidFill>
            </a:endParaRPr>
          </a:p>
          <a:p>
            <a:pPr marL="0" lvl="0" indent="0" algn="just">
              <a:buNone/>
            </a:pPr>
            <a:r>
              <a:rPr lang="fr-FR" sz="2000" dirty="0" smtClean="0">
                <a:solidFill>
                  <a:prstClr val="black"/>
                </a:solidFill>
              </a:rPr>
              <a:t>Accord </a:t>
            </a:r>
            <a:r>
              <a:rPr lang="fr-FR" sz="2000" dirty="0">
                <a:solidFill>
                  <a:prstClr val="black"/>
                </a:solidFill>
              </a:rPr>
              <a:t>de volontés par lequel deux ou plusieurs personnes décident de réaliser dans l’avenir un contrat </a:t>
            </a:r>
            <a:r>
              <a:rPr lang="fr-FR" sz="2000" dirty="0" smtClean="0">
                <a:solidFill>
                  <a:prstClr val="black"/>
                </a:solidFill>
              </a:rPr>
              <a:t>définitif dont les termes précis (objet, prix, conditions) restent à préciser.</a:t>
            </a:r>
            <a:endParaRPr lang="fr-FR" sz="2000" dirty="0">
              <a:solidFill>
                <a:prstClr val="black"/>
              </a:solidFill>
            </a:endParaRPr>
          </a:p>
          <a:p>
            <a:pPr marL="0" indent="0" algn="just">
              <a:buNone/>
            </a:pPr>
            <a:endParaRPr lang="fr-FR" sz="2000" dirty="0" smtClean="0"/>
          </a:p>
          <a:p>
            <a:pPr algn="just"/>
            <a:r>
              <a:rPr lang="fr-FR" sz="2000" b="1" u="sng" dirty="0" smtClean="0"/>
              <a:t>L'accord </a:t>
            </a:r>
            <a:r>
              <a:rPr lang="fr-FR" sz="2000" b="1" u="sng" dirty="0"/>
              <a:t>de </a:t>
            </a:r>
            <a:r>
              <a:rPr lang="fr-FR" sz="2000" b="1" u="sng" dirty="0" smtClean="0"/>
              <a:t>confidentialité (unilatéral ou bilatéral):</a:t>
            </a:r>
            <a:endParaRPr lang="fr-FR" sz="2000" dirty="0" smtClean="0"/>
          </a:p>
          <a:p>
            <a:pPr marL="0" indent="0" algn="just">
              <a:buNone/>
            </a:pPr>
            <a:r>
              <a:rPr lang="fr-FR" sz="2000" dirty="0" smtClean="0"/>
              <a:t>L’engagement de confidentialité a </a:t>
            </a:r>
            <a:r>
              <a:rPr lang="fr-FR" sz="2000" dirty="0"/>
              <a:t>pour objet d'interdire aux </a:t>
            </a:r>
            <a:r>
              <a:rPr lang="fr-FR" sz="2000" dirty="0" smtClean="0"/>
              <a:t>partenaires d’affaires </a:t>
            </a:r>
            <a:r>
              <a:rPr lang="fr-FR" sz="2000" dirty="0"/>
              <a:t>de révéler les informations </a:t>
            </a:r>
            <a:r>
              <a:rPr lang="fr-FR" sz="2000" dirty="0" smtClean="0"/>
              <a:t>considérées comme </a:t>
            </a:r>
            <a:r>
              <a:rPr lang="fr-FR" sz="2000" b="1" dirty="0" smtClean="0"/>
              <a:t>sensibles </a:t>
            </a:r>
            <a:r>
              <a:rPr lang="fr-FR" sz="2000" dirty="0" smtClean="0"/>
              <a:t>par les parties, et qu’elles seront amenées à s’échanger </a:t>
            </a:r>
            <a:r>
              <a:rPr lang="fr-FR" sz="2000" dirty="0"/>
              <a:t>au cours de leur négociation</a:t>
            </a:r>
            <a:r>
              <a:rPr lang="fr-FR" sz="2000" dirty="0" smtClean="0"/>
              <a:t>. Il est conseillé de conclure ce type d'accord lorsque la négociation porte sur des actifs immatériels ou des créations de l'esprit.</a:t>
            </a:r>
          </a:p>
          <a:p>
            <a:pPr marL="0" indent="0" algn="just">
              <a:buNone/>
            </a:pPr>
            <a:endParaRPr lang="fr-FR" sz="2000" dirty="0" smtClean="0"/>
          </a:p>
          <a:p>
            <a:pPr marL="0" indent="0" algn="just">
              <a:buNone/>
            </a:pPr>
            <a:r>
              <a:rPr lang="fr-FR" sz="2000" dirty="0" smtClean="0"/>
              <a:t>Autres instruments encadrant les relations avant la signature d’un contrat final: </a:t>
            </a:r>
            <a:r>
              <a:rPr lang="fr-FR" sz="2000" b="1" dirty="0" smtClean="0"/>
              <a:t>lettres d’intention, appels d’offre, cahiers des charges, </a:t>
            </a:r>
            <a:r>
              <a:rPr lang="fr-FR" sz="2000" dirty="0" smtClean="0"/>
              <a:t>…</a:t>
            </a:r>
          </a:p>
          <a:p>
            <a:pPr marL="0" indent="0" algn="just">
              <a:buNone/>
            </a:pPr>
            <a:endParaRPr lang="fr-FR" sz="2000" dirty="0"/>
          </a:p>
          <a:p>
            <a:pPr marL="0" indent="0" algn="just">
              <a:buNone/>
            </a:pPr>
            <a:r>
              <a:rPr lang="fr-FR" sz="2000" dirty="0" smtClean="0"/>
              <a:t>Les négociations ont typiquement pour socle les </a:t>
            </a:r>
            <a:r>
              <a:rPr lang="fr-FR" sz="2000" b="1" dirty="0" smtClean="0"/>
              <a:t>Conditions Générales </a:t>
            </a:r>
            <a:r>
              <a:rPr lang="fr-FR" sz="2000" dirty="0" smtClean="0"/>
              <a:t>établies par l’une ou chacune des parties.</a:t>
            </a:r>
          </a:p>
          <a:p>
            <a:pPr marL="0" indent="0" algn="just">
              <a:buNone/>
            </a:pPr>
            <a:endParaRPr lang="fr-FR" sz="2000" dirty="0" smtClean="0"/>
          </a:p>
          <a:p>
            <a:pPr marL="0" indent="0" algn="just">
              <a:buNone/>
            </a:pPr>
            <a:endParaRPr lang="fr-FR" sz="2000"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0445520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pPr lvl="0"/>
            <a:r>
              <a:rPr lang="fr-FR" b="1" u="sng" dirty="0"/>
              <a:t>Les sources du droit des affaires</a:t>
            </a:r>
            <a:r>
              <a:rPr lang="fr-FR" dirty="0"/>
              <a:t/>
            </a:r>
            <a:br>
              <a:rPr lang="fr-FR" dirty="0"/>
            </a:br>
            <a:endParaRPr lang="fr-FR" dirty="0"/>
          </a:p>
        </p:txBody>
      </p:sp>
      <p:sp>
        <p:nvSpPr>
          <p:cNvPr id="4" name="Espace réservé du contenu 3"/>
          <p:cNvSpPr>
            <a:spLocks noGrp="1"/>
          </p:cNvSpPr>
          <p:nvPr>
            <p:ph idx="1"/>
          </p:nvPr>
        </p:nvSpPr>
        <p:spPr/>
        <p:txBody>
          <a:bodyPr/>
          <a:lstStyle/>
          <a:p>
            <a:pPr marL="0" indent="0">
              <a:buNone/>
            </a:pPr>
            <a:endParaRPr lang="fr-FR" dirty="0"/>
          </a:p>
          <a:p>
            <a:pPr marL="0" indent="0">
              <a:buNone/>
            </a:pPr>
            <a:endParaRPr lang="fr-FR" dirty="0"/>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0" y="1138238"/>
            <a:ext cx="8255000" cy="4584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64556428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smtClean="0"/>
              <a:t>La rupture abusive des pourparlers</a:t>
            </a:r>
            <a:endParaRPr lang="fr-FR" b="1" u="sng" dirty="0"/>
          </a:p>
        </p:txBody>
      </p:sp>
      <p:sp>
        <p:nvSpPr>
          <p:cNvPr id="3" name="Espace réservé du contenu 2"/>
          <p:cNvSpPr>
            <a:spLocks noGrp="1"/>
          </p:cNvSpPr>
          <p:nvPr>
            <p:ph idx="1"/>
          </p:nvPr>
        </p:nvSpPr>
        <p:spPr>
          <a:xfrm>
            <a:off x="457200" y="1556792"/>
            <a:ext cx="8229600" cy="4968552"/>
          </a:xfrm>
        </p:spPr>
        <p:txBody>
          <a:bodyPr>
            <a:normAutofit lnSpcReduction="10000"/>
          </a:bodyPr>
          <a:lstStyle/>
          <a:p>
            <a:pPr marL="0" indent="0" algn="just">
              <a:buNone/>
            </a:pPr>
            <a:r>
              <a:rPr lang="fr-FR" sz="2200" dirty="0" smtClean="0"/>
              <a:t>La </a:t>
            </a:r>
            <a:r>
              <a:rPr lang="fr-FR" sz="2200" dirty="0"/>
              <a:t>jurisprudence </a:t>
            </a:r>
            <a:r>
              <a:rPr lang="fr-FR" sz="2200" b="1" dirty="0"/>
              <a:t>exige que la partie qui rompt les relations contractuelles fasse preuve de loyauté.</a:t>
            </a:r>
            <a:r>
              <a:rPr lang="fr-FR" sz="2200" dirty="0"/>
              <a:t> </a:t>
            </a:r>
          </a:p>
          <a:p>
            <a:pPr marL="0" indent="0" algn="just">
              <a:buNone/>
            </a:pPr>
            <a:r>
              <a:rPr lang="fr-FR" sz="2200" dirty="0" smtClean="0"/>
              <a:t>Ainsi</a:t>
            </a:r>
            <a:r>
              <a:rPr lang="fr-FR" sz="2200" dirty="0"/>
              <a:t>, le participant aux négociations engage sa responsabilité si la rupture présente un caractère abusif, ce qui est le cas quand : </a:t>
            </a:r>
          </a:p>
          <a:p>
            <a:pPr algn="just">
              <a:buFont typeface="Wingdings" pitchFamily="2" charset="2"/>
              <a:buChar char="Ø"/>
            </a:pPr>
            <a:r>
              <a:rPr lang="fr-FR" sz="2200" dirty="0" smtClean="0"/>
              <a:t>il </a:t>
            </a:r>
            <a:r>
              <a:rPr lang="fr-FR" sz="2200" dirty="0"/>
              <a:t>est animé par une volonté de </a:t>
            </a:r>
            <a:r>
              <a:rPr lang="fr-FR" sz="2200" dirty="0" smtClean="0"/>
              <a:t>nuire;</a:t>
            </a:r>
            <a:r>
              <a:rPr lang="fr-FR" sz="2200" dirty="0"/>
              <a:t> </a:t>
            </a:r>
            <a:endParaRPr lang="fr-FR" sz="2200" dirty="0" smtClean="0"/>
          </a:p>
          <a:p>
            <a:pPr algn="just">
              <a:buFont typeface="Wingdings" pitchFamily="2" charset="2"/>
              <a:buChar char="Ø"/>
            </a:pPr>
            <a:r>
              <a:rPr lang="fr-FR" sz="2200" dirty="0" smtClean="0"/>
              <a:t>la </a:t>
            </a:r>
            <a:r>
              <a:rPr lang="fr-FR" sz="2200" dirty="0"/>
              <a:t>négociation est très avancée et que l’autre partie peut légitimement croire que le contrat va être </a:t>
            </a:r>
            <a:r>
              <a:rPr lang="fr-FR" sz="2200" dirty="0" smtClean="0"/>
              <a:t>conclu. </a:t>
            </a:r>
          </a:p>
          <a:p>
            <a:pPr marL="0" indent="0" algn="just">
              <a:buNone/>
            </a:pPr>
            <a:endParaRPr lang="fr-FR" sz="2200" dirty="0" smtClean="0"/>
          </a:p>
          <a:p>
            <a:pPr marL="0" indent="0" algn="just">
              <a:buNone/>
            </a:pPr>
            <a:r>
              <a:rPr lang="fr-FR" sz="2200" dirty="0" smtClean="0"/>
              <a:t>La </a:t>
            </a:r>
            <a:r>
              <a:rPr lang="fr-FR" sz="2200" dirty="0"/>
              <a:t>faute commise par la partie qui rompt les pourparlers de manière abusive engage </a:t>
            </a:r>
            <a:r>
              <a:rPr lang="fr-FR" sz="2200" u="sng" dirty="0"/>
              <a:t>sa responsabilité délictuelle</a:t>
            </a:r>
            <a:r>
              <a:rPr lang="fr-FR" sz="2200" dirty="0"/>
              <a:t>. La partie fautive devra alors verser des dommages-intérêts à l’autre partie</a:t>
            </a:r>
            <a:r>
              <a:rPr lang="fr-FR" sz="2200" dirty="0" smtClean="0"/>
              <a:t>.</a:t>
            </a:r>
          </a:p>
          <a:p>
            <a:pPr marL="0" lvl="0" indent="0" algn="just">
              <a:buNone/>
            </a:pPr>
            <a:r>
              <a:rPr lang="fr-FR" sz="2000" dirty="0" smtClean="0">
                <a:solidFill>
                  <a:prstClr val="black"/>
                </a:solidFill>
              </a:rPr>
              <a:t>NB: Une </a:t>
            </a:r>
            <a:r>
              <a:rPr lang="fr-FR" sz="2000" b="1" u="sng" dirty="0">
                <a:solidFill>
                  <a:prstClr val="black"/>
                </a:solidFill>
              </a:rPr>
              <a:t>obligation délictuelle </a:t>
            </a:r>
            <a:r>
              <a:rPr lang="fr-FR" sz="2000" dirty="0">
                <a:solidFill>
                  <a:prstClr val="black"/>
                </a:solidFill>
              </a:rPr>
              <a:t>résulte d’un fait de l’homme qui a commis une faute intentionnelle et engage donc sa responsabilité </a:t>
            </a:r>
            <a:r>
              <a:rPr lang="fr-FR" sz="2000" dirty="0" smtClean="0">
                <a:solidFill>
                  <a:prstClr val="black"/>
                </a:solidFill>
              </a:rPr>
              <a:t>civile</a:t>
            </a:r>
            <a:r>
              <a:rPr lang="fr-FR" sz="2000" dirty="0">
                <a:solidFill>
                  <a:prstClr val="black"/>
                </a:solidFill>
              </a:rPr>
              <a:t> </a:t>
            </a:r>
            <a:r>
              <a:rPr lang="fr-FR" sz="2000" dirty="0" smtClean="0">
                <a:solidFill>
                  <a:prstClr val="black"/>
                </a:solidFill>
              </a:rPr>
              <a:t>≠ </a:t>
            </a:r>
            <a:r>
              <a:rPr lang="fr-FR" sz="2000" b="1" u="sng" dirty="0" smtClean="0">
                <a:solidFill>
                  <a:prstClr val="black"/>
                </a:solidFill>
              </a:rPr>
              <a:t>obligation contractuelle</a:t>
            </a:r>
            <a:r>
              <a:rPr lang="fr-FR" sz="2000" dirty="0" smtClean="0">
                <a:solidFill>
                  <a:prstClr val="black"/>
                </a:solidFill>
              </a:rPr>
              <a:t> issue de la conclusion d'un contrat. </a:t>
            </a:r>
            <a:endParaRPr lang="fr-FR" sz="2000" dirty="0">
              <a:solidFill>
                <a:prstClr val="black"/>
              </a:solidFill>
            </a:endParaRPr>
          </a:p>
          <a:p>
            <a:pPr marL="0" indent="0" algn="just">
              <a:buNone/>
            </a:pPr>
            <a:endParaRPr lang="fr-FR" sz="2200" dirty="0"/>
          </a:p>
          <a:p>
            <a:endParaRPr lang="fr-FR" sz="2200" dirty="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7752315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3600" b="1" u="sng" dirty="0"/>
              <a:t>Conditions générales de vente </a:t>
            </a:r>
          </a:p>
        </p:txBody>
      </p:sp>
      <p:sp>
        <p:nvSpPr>
          <p:cNvPr id="3" name="Espace réservé du contenu 2"/>
          <p:cNvSpPr>
            <a:spLocks noGrp="1"/>
          </p:cNvSpPr>
          <p:nvPr>
            <p:ph idx="1"/>
          </p:nvPr>
        </p:nvSpPr>
        <p:spPr>
          <a:xfrm>
            <a:off x="395536" y="1268760"/>
            <a:ext cx="8291264" cy="5400600"/>
          </a:xfrm>
        </p:spPr>
        <p:txBody>
          <a:bodyPr>
            <a:normAutofit lnSpcReduction="10000"/>
          </a:bodyPr>
          <a:lstStyle/>
          <a:p>
            <a:pPr marL="0" indent="0">
              <a:buNone/>
            </a:pPr>
            <a:r>
              <a:rPr lang="fr-FR" sz="1600" b="1" u="sng" dirty="0" smtClean="0"/>
              <a:t>Article L.441-6 </a:t>
            </a:r>
            <a:r>
              <a:rPr lang="fr-FR" sz="1600" b="1" u="sng" dirty="0"/>
              <a:t>du Code de </a:t>
            </a:r>
            <a:r>
              <a:rPr lang="fr-FR" sz="1600" b="1" u="sng" dirty="0" smtClean="0"/>
              <a:t>commerce (contenu et mentions obligatoires des CGV):</a:t>
            </a:r>
            <a:r>
              <a:rPr lang="fr-FR" sz="1600" dirty="0" smtClean="0"/>
              <a:t> </a:t>
            </a:r>
          </a:p>
          <a:p>
            <a:pPr marL="0" indent="0" algn="just">
              <a:buNone/>
            </a:pPr>
            <a:endParaRPr lang="fr-FR" sz="1500" dirty="0" smtClean="0">
              <a:solidFill>
                <a:schemeClr val="accent6">
                  <a:lumMod val="75000"/>
                </a:schemeClr>
              </a:solidFill>
              <a:latin typeface="arial"/>
            </a:endParaRPr>
          </a:p>
          <a:p>
            <a:pPr marL="0" indent="0" algn="just">
              <a:buNone/>
            </a:pPr>
            <a:r>
              <a:rPr lang="fr-FR" sz="1500" dirty="0" smtClean="0">
                <a:solidFill>
                  <a:schemeClr val="accent6">
                    <a:lumMod val="75000"/>
                  </a:schemeClr>
                </a:solidFill>
                <a:latin typeface="arial"/>
              </a:rPr>
              <a:t>" </a:t>
            </a:r>
            <a:r>
              <a:rPr lang="fr-FR" sz="1500" b="1" i="1" dirty="0" smtClean="0">
                <a:solidFill>
                  <a:schemeClr val="accent6">
                    <a:lumMod val="75000"/>
                  </a:schemeClr>
                </a:solidFill>
                <a:latin typeface="arial"/>
              </a:rPr>
              <a:t>Tout </a:t>
            </a:r>
            <a:r>
              <a:rPr lang="fr-FR" sz="1500" b="1" i="1" dirty="0">
                <a:solidFill>
                  <a:schemeClr val="accent6">
                    <a:lumMod val="75000"/>
                  </a:schemeClr>
                </a:solidFill>
                <a:latin typeface="arial"/>
              </a:rPr>
              <a:t>producteur, prestataire de services, grossiste ou importateur est tenu de communiquer ses conditions générales de vente à tout acheteur de produits ou tout demandeur de prestations de services qui en fait la demande pour une activité professionnelle. </a:t>
            </a:r>
            <a:r>
              <a:rPr lang="fr-FR" sz="1500" b="1" i="1" u="sng" dirty="0">
                <a:solidFill>
                  <a:schemeClr val="accent6">
                    <a:lumMod val="75000"/>
                  </a:schemeClr>
                </a:solidFill>
                <a:latin typeface="arial"/>
              </a:rPr>
              <a:t>Celles-ci constituent le socle de la négociation commerciale</a:t>
            </a:r>
            <a:r>
              <a:rPr lang="fr-FR" sz="1500" b="1" i="1" dirty="0">
                <a:solidFill>
                  <a:schemeClr val="accent6">
                    <a:lumMod val="75000"/>
                  </a:schemeClr>
                </a:solidFill>
                <a:latin typeface="arial"/>
              </a:rPr>
              <a:t>. Elles comprennent :</a:t>
            </a:r>
          </a:p>
          <a:p>
            <a:pPr algn="just"/>
            <a:r>
              <a:rPr lang="fr-FR" sz="1500" b="1" i="1" dirty="0" smtClean="0">
                <a:solidFill>
                  <a:schemeClr val="accent6">
                    <a:lumMod val="75000"/>
                  </a:schemeClr>
                </a:solidFill>
                <a:latin typeface="arial"/>
              </a:rPr>
              <a:t>les </a:t>
            </a:r>
            <a:r>
              <a:rPr lang="fr-FR" sz="1500" b="1" i="1" dirty="0">
                <a:solidFill>
                  <a:schemeClr val="accent6">
                    <a:lumMod val="75000"/>
                  </a:schemeClr>
                </a:solidFill>
                <a:latin typeface="arial"/>
              </a:rPr>
              <a:t>conditions de vente ;</a:t>
            </a:r>
          </a:p>
          <a:p>
            <a:pPr algn="just"/>
            <a:r>
              <a:rPr lang="fr-FR" sz="1500" b="1" i="1" dirty="0" smtClean="0">
                <a:solidFill>
                  <a:schemeClr val="accent6">
                    <a:lumMod val="75000"/>
                  </a:schemeClr>
                </a:solidFill>
                <a:latin typeface="arial"/>
              </a:rPr>
              <a:t>le </a:t>
            </a:r>
            <a:r>
              <a:rPr lang="fr-FR" sz="1500" b="1" i="1" dirty="0">
                <a:solidFill>
                  <a:schemeClr val="accent6">
                    <a:lumMod val="75000"/>
                  </a:schemeClr>
                </a:solidFill>
                <a:latin typeface="arial"/>
              </a:rPr>
              <a:t>barème des prix unitaires ;</a:t>
            </a:r>
          </a:p>
          <a:p>
            <a:pPr algn="just"/>
            <a:r>
              <a:rPr lang="fr-FR" sz="1500" b="1" i="1" dirty="0" smtClean="0">
                <a:solidFill>
                  <a:schemeClr val="accent6">
                    <a:lumMod val="75000"/>
                  </a:schemeClr>
                </a:solidFill>
                <a:latin typeface="arial"/>
              </a:rPr>
              <a:t>les </a:t>
            </a:r>
            <a:r>
              <a:rPr lang="fr-FR" sz="1500" b="1" i="1" dirty="0">
                <a:solidFill>
                  <a:schemeClr val="accent6">
                    <a:lumMod val="75000"/>
                  </a:schemeClr>
                </a:solidFill>
                <a:latin typeface="arial"/>
              </a:rPr>
              <a:t>réductions de prix ;</a:t>
            </a:r>
          </a:p>
          <a:p>
            <a:pPr algn="just"/>
            <a:r>
              <a:rPr lang="fr-FR" sz="1500" b="1" i="1" dirty="0" smtClean="0">
                <a:solidFill>
                  <a:schemeClr val="accent6">
                    <a:lumMod val="75000"/>
                  </a:schemeClr>
                </a:solidFill>
                <a:latin typeface="arial"/>
              </a:rPr>
              <a:t>les </a:t>
            </a:r>
            <a:r>
              <a:rPr lang="fr-FR" sz="1500" b="1" i="1" dirty="0">
                <a:solidFill>
                  <a:schemeClr val="accent6">
                    <a:lumMod val="75000"/>
                  </a:schemeClr>
                </a:solidFill>
                <a:latin typeface="arial"/>
              </a:rPr>
              <a:t>conditions de règlement</a:t>
            </a:r>
            <a:r>
              <a:rPr lang="fr-FR" sz="1500" b="1" i="1" dirty="0" smtClean="0">
                <a:solidFill>
                  <a:schemeClr val="accent6">
                    <a:lumMod val="75000"/>
                  </a:schemeClr>
                </a:solidFill>
                <a:latin typeface="arial"/>
              </a:rPr>
              <a:t>.</a:t>
            </a:r>
          </a:p>
          <a:p>
            <a:pPr marL="0" indent="0" algn="just">
              <a:buNone/>
            </a:pPr>
            <a:r>
              <a:rPr lang="fr-FR" sz="1500" b="1" i="1" dirty="0" smtClean="0">
                <a:solidFill>
                  <a:schemeClr val="accent6">
                    <a:lumMod val="75000"/>
                  </a:schemeClr>
                </a:solidFill>
                <a:latin typeface="arial"/>
              </a:rPr>
              <a:t>(…)</a:t>
            </a:r>
            <a:r>
              <a:rPr lang="fr-FR" sz="1500" dirty="0" smtClean="0">
                <a:solidFill>
                  <a:schemeClr val="accent6">
                    <a:lumMod val="75000"/>
                  </a:schemeClr>
                </a:solidFill>
                <a:latin typeface="arial"/>
              </a:rPr>
              <a:t>"</a:t>
            </a:r>
            <a:endParaRPr lang="fr-FR" sz="1500" dirty="0">
              <a:solidFill>
                <a:schemeClr val="accent6">
                  <a:lumMod val="75000"/>
                </a:schemeClr>
              </a:solidFill>
              <a:latin typeface="arial"/>
            </a:endParaRPr>
          </a:p>
          <a:p>
            <a:pPr marL="0" indent="0" algn="just">
              <a:buNone/>
            </a:pPr>
            <a:endParaRPr lang="fr-FR" sz="1500" dirty="0" smtClean="0"/>
          </a:p>
          <a:p>
            <a:pPr marL="0" indent="0" algn="just">
              <a:buNone/>
            </a:pPr>
            <a:endParaRPr lang="fr-FR" sz="2000" dirty="0" smtClean="0"/>
          </a:p>
          <a:p>
            <a:pPr marL="0" indent="0" algn="just">
              <a:buNone/>
            </a:pPr>
            <a:endParaRPr lang="fr-FR" sz="2000" dirty="0" smtClean="0"/>
          </a:p>
          <a:p>
            <a:pPr marL="0" indent="0" algn="just">
              <a:buNone/>
            </a:pPr>
            <a:endParaRPr lang="fr-FR" sz="2000" dirty="0" smtClean="0"/>
          </a:p>
          <a:p>
            <a:pPr marL="0" indent="0" algn="just">
              <a:buNone/>
            </a:pPr>
            <a:r>
              <a:rPr lang="fr-FR" sz="2000" dirty="0" smtClean="0"/>
              <a:t>Elles </a:t>
            </a:r>
            <a:r>
              <a:rPr lang="fr-FR" sz="2000" dirty="0"/>
              <a:t>ont pour objet de </a:t>
            </a:r>
            <a:r>
              <a:rPr lang="fr-FR" sz="2000" u="sng" dirty="0"/>
              <a:t>définir l’offre commerciale du fournisseur </a:t>
            </a:r>
            <a:r>
              <a:rPr lang="fr-FR" sz="2000" dirty="0"/>
              <a:t>et s’appliquent à la relation contractuelle entre le fournisseur et le distributeur. </a:t>
            </a:r>
          </a:p>
          <a:p>
            <a:pPr marL="0" lvl="0" indent="0">
              <a:buNone/>
            </a:pPr>
            <a:r>
              <a:rPr lang="fr-FR" sz="1900" b="1" dirty="0"/>
              <a:t>Les </a:t>
            </a:r>
            <a:r>
              <a:rPr lang="fr-FR" sz="1900" b="1" u="sng" dirty="0"/>
              <a:t>CGV constituent le contrat des parties</a:t>
            </a:r>
            <a:r>
              <a:rPr lang="fr-FR" sz="1900" b="1" dirty="0"/>
              <a:t> à partir du moment où elles ont été communiquées et acceptées (elles peuvent l’être tacitement) par l'acheteur.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0072" y="2852936"/>
            <a:ext cx="2520280" cy="2520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14735137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3600" b="1" u="sng" dirty="0" smtClean="0"/>
              <a:t>Les conditions générales d’achat</a:t>
            </a:r>
            <a:endParaRPr lang="fr-FR" sz="3600" b="1" u="sng" dirty="0"/>
          </a:p>
        </p:txBody>
      </p:sp>
      <p:sp>
        <p:nvSpPr>
          <p:cNvPr id="3" name="Espace réservé du contenu 2"/>
          <p:cNvSpPr>
            <a:spLocks noGrp="1"/>
          </p:cNvSpPr>
          <p:nvPr>
            <p:ph idx="1"/>
          </p:nvPr>
        </p:nvSpPr>
        <p:spPr/>
        <p:txBody>
          <a:bodyPr anchor="ctr">
            <a:normAutofit/>
          </a:bodyPr>
          <a:lstStyle/>
          <a:p>
            <a:pPr marL="0" indent="0" algn="just">
              <a:buNone/>
            </a:pPr>
            <a:r>
              <a:rPr lang="fr-FR" sz="2000" b="1" dirty="0"/>
              <a:t>Les acheteurs ont la possibilité de rédiger des CGA qui encadrent contractuellement leurs achats. </a:t>
            </a:r>
            <a:r>
              <a:rPr lang="fr-FR" sz="2000" dirty="0"/>
              <a:t>Il s’agit, en général, des clauses figurant sur (ou au dos) des bons de commandes et qui fixent les droits et obligations des co-contractants </a:t>
            </a:r>
            <a:r>
              <a:rPr lang="fr-FR" sz="2000" dirty="0" smtClean="0"/>
              <a:t>sur le </a:t>
            </a:r>
            <a:r>
              <a:rPr lang="fr-FR" sz="2000" dirty="0"/>
              <a:t>respect des </a:t>
            </a:r>
            <a:r>
              <a:rPr lang="fr-FR" sz="2000" dirty="0" smtClean="0"/>
              <a:t>modalités et délais </a:t>
            </a:r>
            <a:r>
              <a:rPr lang="fr-FR" sz="2000" dirty="0"/>
              <a:t>de livraison, </a:t>
            </a:r>
            <a:r>
              <a:rPr lang="fr-FR" sz="2000" dirty="0" smtClean="0"/>
              <a:t>des </a:t>
            </a:r>
            <a:r>
              <a:rPr lang="fr-FR" sz="2000" dirty="0"/>
              <a:t>délais de garantie contractuelle ou </a:t>
            </a:r>
            <a:r>
              <a:rPr lang="fr-FR" sz="2000" dirty="0" smtClean="0"/>
              <a:t>des </a:t>
            </a:r>
            <a:r>
              <a:rPr lang="fr-FR" sz="2000" dirty="0"/>
              <a:t>pénalités de retard.</a:t>
            </a:r>
          </a:p>
          <a:p>
            <a:pPr marL="0" indent="0" algn="just">
              <a:buNone/>
            </a:pPr>
            <a:r>
              <a:rPr lang="fr-FR" sz="2000" dirty="0"/>
              <a:t> </a:t>
            </a:r>
          </a:p>
          <a:p>
            <a:pPr marL="0" indent="0" algn="just">
              <a:buNone/>
            </a:pPr>
            <a:r>
              <a:rPr lang="fr-FR" sz="2000" b="1" dirty="0">
                <a:solidFill>
                  <a:srgbClr val="FF0000"/>
                </a:solidFill>
              </a:rPr>
              <a:t>Les CGV devant être le point de départ de la négociation, le législateur a consacré </a:t>
            </a:r>
            <a:r>
              <a:rPr lang="fr-FR" sz="2000" b="1" i="1" dirty="0">
                <a:solidFill>
                  <a:srgbClr val="FF0000"/>
                </a:solidFill>
              </a:rPr>
              <a:t>de facto </a:t>
            </a:r>
            <a:r>
              <a:rPr lang="fr-FR" sz="2000" b="1" dirty="0">
                <a:solidFill>
                  <a:srgbClr val="FF0000"/>
                </a:solidFill>
              </a:rPr>
              <a:t>leur supériorité sur les CGA. </a:t>
            </a:r>
          </a:p>
          <a:p>
            <a:pPr marL="0" indent="0">
              <a:buNone/>
            </a:pPr>
            <a:endParaRPr lang="fr-FR" dirty="0">
              <a:solidFill>
                <a:srgbClr val="FF0000"/>
              </a:solidFill>
            </a:endParaRPr>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30736916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620688"/>
            <a:ext cx="8229600" cy="1584176"/>
          </a:xfrm>
        </p:spPr>
        <p:txBody>
          <a:bodyPr>
            <a:normAutofit fontScale="90000"/>
          </a:bodyPr>
          <a:lstStyle/>
          <a:p>
            <a:pPr lvl="0"/>
            <a:r>
              <a:rPr lang="fr-FR" dirty="0"/>
              <a:t> </a:t>
            </a:r>
            <a:r>
              <a:rPr lang="fr-FR" b="1" u="sng" dirty="0"/>
              <a:t>Les </a:t>
            </a:r>
            <a:r>
              <a:rPr lang="fr-FR" b="1" u="sng" dirty="0" smtClean="0"/>
              <a:t>ordres </a:t>
            </a:r>
            <a:r>
              <a:rPr lang="fr-FR" b="1" u="sng" dirty="0"/>
              <a:t>juridiques de la vie des affaires</a:t>
            </a:r>
            <a:r>
              <a:rPr lang="fr-FR" u="sng" dirty="0"/>
              <a:t/>
            </a:r>
            <a:br>
              <a:rPr lang="fr-FR" u="sng" dirty="0"/>
            </a:br>
            <a:r>
              <a:rPr lang="fr-FR" dirty="0"/>
              <a:t/>
            </a:r>
            <a:br>
              <a:rPr lang="fr-FR" dirty="0"/>
            </a:br>
            <a:endParaRPr lang="fr-FR" dirty="0"/>
          </a:p>
        </p:txBody>
      </p:sp>
      <p:sp>
        <p:nvSpPr>
          <p:cNvPr id="4" name="Espace réservé du contenu 3"/>
          <p:cNvSpPr>
            <a:spLocks noGrp="1"/>
          </p:cNvSpPr>
          <p:nvPr>
            <p:ph idx="1"/>
          </p:nvPr>
        </p:nvSpPr>
        <p:spPr/>
        <p:txBody>
          <a:bodyPr/>
          <a:lstStyle/>
          <a:p>
            <a:endParaRPr lang="fr-FR" dirty="0" smtClean="0"/>
          </a:p>
          <a:p>
            <a:pPr marL="0" indent="0">
              <a:buNone/>
            </a:pPr>
            <a:endParaRPr lang="fr-FR" dirty="0"/>
          </a:p>
        </p:txBody>
      </p:sp>
      <p:graphicFrame>
        <p:nvGraphicFramePr>
          <p:cNvPr id="6" name="Diagramme 5"/>
          <p:cNvGraphicFramePr/>
          <p:nvPr>
            <p:extLst>
              <p:ext uri="{D42A27DB-BD31-4B8C-83A1-F6EECF244321}">
                <p14:modId xmlns:p14="http://schemas.microsoft.com/office/powerpoint/2010/main" val="524092035"/>
              </p:ext>
            </p:extLst>
          </p:nvPr>
        </p:nvGraphicFramePr>
        <p:xfrm>
          <a:off x="2051720" y="2060848"/>
          <a:ext cx="5040560" cy="38164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8665135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548680"/>
            <a:ext cx="8229600" cy="1368152"/>
          </a:xfrm>
        </p:spPr>
        <p:txBody>
          <a:bodyPr>
            <a:normAutofit fontScale="90000"/>
          </a:bodyPr>
          <a:lstStyle/>
          <a:p>
            <a:pPr lvl="0"/>
            <a:r>
              <a:rPr lang="fr-FR" b="1" u="sng" dirty="0"/>
              <a:t>Le système </a:t>
            </a:r>
            <a:r>
              <a:rPr lang="fr-FR" b="1" u="sng" dirty="0" smtClean="0"/>
              <a:t>judiciaire </a:t>
            </a:r>
            <a:r>
              <a:rPr lang="fr-FR" b="1" u="sng" dirty="0"/>
              <a:t>français</a:t>
            </a:r>
            <a:r>
              <a:rPr lang="fr-FR" u="sng" dirty="0"/>
              <a:t/>
            </a:r>
            <a:br>
              <a:rPr lang="fr-FR" u="sng" dirty="0"/>
            </a:br>
            <a:r>
              <a:rPr lang="fr-FR" u="sng" dirty="0"/>
              <a:t/>
            </a:r>
            <a:br>
              <a:rPr lang="fr-FR" u="sng" dirty="0"/>
            </a:br>
            <a:endParaRPr lang="fr-FR" u="sng" dirty="0"/>
          </a:p>
        </p:txBody>
      </p:sp>
      <p:sp>
        <p:nvSpPr>
          <p:cNvPr id="4" name="Espace réservé du contenu 3"/>
          <p:cNvSpPr>
            <a:spLocks noGrp="1"/>
          </p:cNvSpPr>
          <p:nvPr>
            <p:ph idx="1"/>
          </p:nvPr>
        </p:nvSpPr>
        <p:spPr>
          <a:xfrm>
            <a:off x="457200" y="1916832"/>
            <a:ext cx="8229600" cy="4209331"/>
          </a:xfrm>
        </p:spPr>
        <p:txBody>
          <a:bodyPr/>
          <a:lstStyle/>
          <a:p>
            <a:endParaRPr lang="fr-FR" dirty="0"/>
          </a:p>
        </p:txBody>
      </p:sp>
      <p:graphicFrame>
        <p:nvGraphicFramePr>
          <p:cNvPr id="6" name="Espace réservé du contenu 9"/>
          <p:cNvGraphicFramePr>
            <a:graphicFrameLocks/>
          </p:cNvGraphicFramePr>
          <p:nvPr>
            <p:extLst>
              <p:ext uri="{D42A27DB-BD31-4B8C-83A1-F6EECF244321}">
                <p14:modId xmlns:p14="http://schemas.microsoft.com/office/powerpoint/2010/main" val="3108152743"/>
              </p:ext>
            </p:extLst>
          </p:nvPr>
        </p:nvGraphicFramePr>
        <p:xfrm>
          <a:off x="539552" y="1844824"/>
          <a:ext cx="8147248" cy="42813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4085126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u="sng" dirty="0" smtClean="0"/>
              <a:t>Les modes alternatifs de règlement des conflits (MARC)</a:t>
            </a:r>
            <a:endParaRPr lang="fr-FR" b="1" u="sng" dirty="0"/>
          </a:p>
        </p:txBody>
      </p:sp>
      <p:sp>
        <p:nvSpPr>
          <p:cNvPr id="3" name="Espace réservé du contenu 2"/>
          <p:cNvSpPr>
            <a:spLocks noGrp="1"/>
          </p:cNvSpPr>
          <p:nvPr>
            <p:ph idx="1"/>
          </p:nvPr>
        </p:nvSpPr>
        <p:spPr>
          <a:xfrm>
            <a:off x="179512" y="1556792"/>
            <a:ext cx="8712968" cy="5112568"/>
          </a:xfrm>
        </p:spPr>
        <p:txBody>
          <a:bodyPr>
            <a:noAutofit/>
          </a:bodyPr>
          <a:lstStyle/>
          <a:p>
            <a:pPr marL="0" indent="0" algn="just">
              <a:buNone/>
            </a:pPr>
            <a:r>
              <a:rPr lang="fr-FR" sz="1600" dirty="0" smtClean="0"/>
              <a:t>Les parties peuvent décider d’écarter le droit commun de la voie judiciaire et de confier le règlement de leur litige à un ou plusieurs tiers, dans les cas suivants :</a:t>
            </a:r>
          </a:p>
          <a:p>
            <a:pPr marL="0" indent="0" algn="just">
              <a:buNone/>
            </a:pPr>
            <a:endParaRPr lang="fr-FR" sz="1600" dirty="0" smtClean="0"/>
          </a:p>
          <a:p>
            <a:pPr lvl="0" algn="just"/>
            <a:r>
              <a:rPr lang="fr-FR" sz="1600" dirty="0" smtClean="0">
                <a:solidFill>
                  <a:prstClr val="black"/>
                </a:solidFill>
              </a:rPr>
              <a:t>La </a:t>
            </a:r>
            <a:r>
              <a:rPr lang="fr-FR" sz="1600" b="1" u="sng" dirty="0">
                <a:solidFill>
                  <a:prstClr val="black"/>
                </a:solidFill>
              </a:rPr>
              <a:t>conciliation</a:t>
            </a:r>
            <a:r>
              <a:rPr lang="fr-FR" sz="1600" b="1" dirty="0">
                <a:solidFill>
                  <a:prstClr val="black"/>
                </a:solidFill>
              </a:rPr>
              <a:t> </a:t>
            </a:r>
            <a:r>
              <a:rPr lang="fr-FR" sz="1600" dirty="0">
                <a:solidFill>
                  <a:prstClr val="black"/>
                </a:solidFill>
              </a:rPr>
              <a:t>est un </a:t>
            </a:r>
            <a:r>
              <a:rPr lang="fr-FR" sz="1600" b="1" dirty="0">
                <a:solidFill>
                  <a:prstClr val="black"/>
                </a:solidFill>
              </a:rPr>
              <a:t>accord amiable </a:t>
            </a:r>
            <a:r>
              <a:rPr lang="fr-FR" sz="1600" dirty="0">
                <a:solidFill>
                  <a:prstClr val="black"/>
                </a:solidFill>
              </a:rPr>
              <a:t>auquel parviennent des personnes en litige </a:t>
            </a:r>
            <a:r>
              <a:rPr lang="fr-FR" sz="1600" b="1" dirty="0">
                <a:solidFill>
                  <a:prstClr val="black"/>
                </a:solidFill>
              </a:rPr>
              <a:t>avec l’aide d’un tiers</a:t>
            </a:r>
            <a:r>
              <a:rPr lang="fr-FR" sz="1600" dirty="0" smtClean="0">
                <a:solidFill>
                  <a:prstClr val="black"/>
                </a:solidFill>
              </a:rPr>
              <a:t>. Elle présente l'avantage d'être rapide et gratuite. </a:t>
            </a:r>
          </a:p>
          <a:p>
            <a:pPr lvl="0" algn="just"/>
            <a:r>
              <a:rPr lang="fr-FR" sz="1600" dirty="0" smtClean="0">
                <a:solidFill>
                  <a:prstClr val="black"/>
                </a:solidFill>
              </a:rPr>
              <a:t>La </a:t>
            </a:r>
            <a:r>
              <a:rPr lang="fr-FR" sz="1600" b="1" u="sng" dirty="0">
                <a:solidFill>
                  <a:prstClr val="black"/>
                </a:solidFill>
              </a:rPr>
              <a:t>médiation</a:t>
            </a:r>
            <a:r>
              <a:rPr lang="fr-FR" sz="1600" dirty="0">
                <a:solidFill>
                  <a:prstClr val="black"/>
                </a:solidFill>
              </a:rPr>
              <a:t> s'entend du processus par lequel deux ou plusieurs parties tentent de parvenir à un accord en vue de la </a:t>
            </a:r>
            <a:r>
              <a:rPr lang="fr-FR" sz="1600" b="1" dirty="0">
                <a:solidFill>
                  <a:prstClr val="black"/>
                </a:solidFill>
              </a:rPr>
              <a:t>résolution amiable de leurs différends</a:t>
            </a:r>
            <a:r>
              <a:rPr lang="fr-FR" sz="1600" dirty="0">
                <a:solidFill>
                  <a:prstClr val="black"/>
                </a:solidFill>
              </a:rPr>
              <a:t>, avec l'aide d'un tiers, le médiateur, choisi par elles ou désigné, avec leur accord, par le juge saisi du </a:t>
            </a:r>
            <a:r>
              <a:rPr lang="fr-FR" sz="1600" dirty="0" smtClean="0">
                <a:solidFill>
                  <a:prstClr val="black"/>
                </a:solidFill>
              </a:rPr>
              <a:t>litige.</a:t>
            </a:r>
          </a:p>
          <a:p>
            <a:pPr lvl="0" algn="just"/>
            <a:r>
              <a:rPr lang="fr-FR" sz="1600" b="1" u="sng" dirty="0" smtClean="0">
                <a:solidFill>
                  <a:prstClr val="black"/>
                </a:solidFill>
              </a:rPr>
              <a:t>L'arbitrage</a:t>
            </a:r>
            <a:r>
              <a:rPr lang="fr-FR" sz="1600" dirty="0" smtClean="0">
                <a:solidFill>
                  <a:prstClr val="black"/>
                </a:solidFill>
              </a:rPr>
              <a:t> </a:t>
            </a:r>
            <a:r>
              <a:rPr lang="fr-FR" sz="1600" dirty="0">
                <a:solidFill>
                  <a:prstClr val="black"/>
                </a:solidFill>
              </a:rPr>
              <a:t>est un mode de résolution des conflits </a:t>
            </a:r>
            <a:r>
              <a:rPr lang="fr-FR" sz="1600" b="1" dirty="0">
                <a:solidFill>
                  <a:prstClr val="black"/>
                </a:solidFill>
              </a:rPr>
              <a:t>par l'intermédiaire d'un tribunal arbitral</a:t>
            </a:r>
            <a:r>
              <a:rPr lang="fr-FR" sz="1600" dirty="0">
                <a:solidFill>
                  <a:prstClr val="black"/>
                </a:solidFill>
              </a:rPr>
              <a:t> composé </a:t>
            </a:r>
            <a:r>
              <a:rPr lang="fr-FR" sz="1600" b="1" dirty="0">
                <a:solidFill>
                  <a:prstClr val="black"/>
                </a:solidFill>
              </a:rPr>
              <a:t>d'un ou plusieurs arbitres</a:t>
            </a:r>
            <a:r>
              <a:rPr lang="fr-FR" sz="1600" dirty="0">
                <a:solidFill>
                  <a:prstClr val="black"/>
                </a:solidFill>
              </a:rPr>
              <a:t> (en général trois). </a:t>
            </a:r>
            <a:r>
              <a:rPr lang="fr-FR" sz="1600" dirty="0" smtClean="0">
                <a:solidFill>
                  <a:prstClr val="black"/>
                </a:solidFill>
              </a:rPr>
              <a:t>L'arbitre </a:t>
            </a:r>
            <a:r>
              <a:rPr lang="fr-FR" sz="1600" dirty="0">
                <a:solidFill>
                  <a:prstClr val="black"/>
                </a:solidFill>
              </a:rPr>
              <a:t>est un </a:t>
            </a:r>
            <a:r>
              <a:rPr lang="fr-FR" sz="1600" b="1" dirty="0">
                <a:solidFill>
                  <a:prstClr val="black"/>
                </a:solidFill>
              </a:rPr>
              <a:t>véritable juge </a:t>
            </a:r>
            <a:r>
              <a:rPr lang="fr-FR" sz="1600" dirty="0">
                <a:solidFill>
                  <a:prstClr val="black"/>
                </a:solidFill>
              </a:rPr>
              <a:t>dont la décision s'impose aux parties. </a:t>
            </a:r>
            <a:r>
              <a:rPr lang="fr-FR" sz="1600" dirty="0" smtClean="0">
                <a:solidFill>
                  <a:prstClr val="black"/>
                </a:solidFill>
              </a:rPr>
              <a:t>L'arbitrage </a:t>
            </a:r>
            <a:r>
              <a:rPr lang="fr-FR" sz="1600" dirty="0">
                <a:solidFill>
                  <a:prstClr val="black"/>
                </a:solidFill>
              </a:rPr>
              <a:t>permet de régler un litige sans passer par les tribunaux de l'État mais par une juridiction arbitrale</a:t>
            </a:r>
            <a:r>
              <a:rPr lang="fr-FR" sz="1600" dirty="0" smtClean="0">
                <a:solidFill>
                  <a:prstClr val="black"/>
                </a:solidFill>
              </a:rPr>
              <a:t>. Avantage de la confidentialité, de la rapidité et des coûts parfois moins élevés qu'un procès selon les juridictions compétentes concernées. </a:t>
            </a:r>
          </a:p>
          <a:p>
            <a:pPr marL="0" lvl="0" indent="0" algn="just">
              <a:buNone/>
            </a:pPr>
            <a:endParaRPr lang="fr-FR" sz="1600" dirty="0" smtClean="0">
              <a:solidFill>
                <a:prstClr val="black"/>
              </a:solidFill>
            </a:endParaRPr>
          </a:p>
          <a:p>
            <a:pPr lvl="0" algn="just"/>
            <a:r>
              <a:rPr lang="fr-FR" sz="1600" b="1" u="sng" dirty="0" smtClean="0">
                <a:solidFill>
                  <a:prstClr val="black"/>
                </a:solidFill>
              </a:rPr>
              <a:t>La transaction</a:t>
            </a:r>
            <a:r>
              <a:rPr lang="fr-FR" sz="1600" dirty="0" smtClean="0">
                <a:solidFill>
                  <a:prstClr val="black"/>
                </a:solidFill>
              </a:rPr>
              <a:t>: Les </a:t>
            </a:r>
            <a:r>
              <a:rPr lang="fr-FR" sz="1600" dirty="0">
                <a:solidFill>
                  <a:prstClr val="black"/>
                </a:solidFill>
              </a:rPr>
              <a:t>parties peuvent aussi tout simplement se mettre d’accord entre elles pour mettre un terme à leur différend par la voie transactionnelle (</a:t>
            </a:r>
            <a:r>
              <a:rPr lang="fr-FR" sz="1600" u="sng" dirty="0">
                <a:solidFill>
                  <a:prstClr val="black"/>
                </a:solidFill>
              </a:rPr>
              <a:t>cas fréquent</a:t>
            </a:r>
            <a:r>
              <a:rPr lang="fr-FR" sz="1600" dirty="0" smtClean="0">
                <a:solidFill>
                  <a:prstClr val="black"/>
                </a:solidFill>
              </a:rPr>
              <a:t>). La </a:t>
            </a:r>
            <a:r>
              <a:rPr lang="fr-FR" sz="1600" b="1" u="sng" dirty="0">
                <a:solidFill>
                  <a:prstClr val="black"/>
                </a:solidFill>
              </a:rPr>
              <a:t>transaction</a:t>
            </a:r>
            <a:r>
              <a:rPr lang="fr-FR" sz="1600" dirty="0">
                <a:solidFill>
                  <a:prstClr val="black"/>
                </a:solidFill>
              </a:rPr>
              <a:t> est un mode de règlement des litiges prévu par le Code civil, qui l’a définit comme «</a:t>
            </a:r>
            <a:r>
              <a:rPr lang="fr-FR" sz="1600" i="1" dirty="0">
                <a:solidFill>
                  <a:prstClr val="black"/>
                </a:solidFill>
              </a:rPr>
              <a:t> un contrat par lequel les parties </a:t>
            </a:r>
            <a:r>
              <a:rPr lang="fr-FR" sz="1600" b="1" i="1" dirty="0">
                <a:solidFill>
                  <a:prstClr val="black"/>
                </a:solidFill>
              </a:rPr>
              <a:t>terminent une contestation née, </a:t>
            </a:r>
            <a:r>
              <a:rPr lang="fr-FR" sz="1600" i="1" dirty="0">
                <a:solidFill>
                  <a:prstClr val="black"/>
                </a:solidFill>
              </a:rPr>
              <a:t>ou préviennent une </a:t>
            </a:r>
            <a:r>
              <a:rPr lang="fr-FR" sz="1600" b="1" i="1" dirty="0">
                <a:solidFill>
                  <a:prstClr val="black"/>
                </a:solidFill>
              </a:rPr>
              <a:t>contestation à naître </a:t>
            </a:r>
            <a:r>
              <a:rPr lang="fr-FR" sz="1600" b="1" i="1" dirty="0" smtClean="0">
                <a:solidFill>
                  <a:prstClr val="black"/>
                </a:solidFill>
              </a:rPr>
              <a:t>». La transaction est généralement discrète et rapide. </a:t>
            </a:r>
            <a:endParaRPr lang="fr-FR" sz="1600" dirty="0" smtClean="0"/>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8544143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Autofit/>
          </a:bodyPr>
          <a:lstStyle/>
          <a:p>
            <a:r>
              <a:rPr lang="fr-FR" sz="3200" b="1" u="sng" dirty="0" smtClean="0"/>
              <a:t>Règlement des différends et litiges dans le contrat commercial</a:t>
            </a:r>
            <a:endParaRPr lang="fr-FR" sz="3200" b="1" u="sng" dirty="0"/>
          </a:p>
        </p:txBody>
      </p:sp>
      <p:sp>
        <p:nvSpPr>
          <p:cNvPr id="3" name="Espace réservé du contenu 2"/>
          <p:cNvSpPr>
            <a:spLocks noGrp="1"/>
          </p:cNvSpPr>
          <p:nvPr>
            <p:ph idx="1"/>
          </p:nvPr>
        </p:nvSpPr>
        <p:spPr>
          <a:xfrm>
            <a:off x="323528" y="1600200"/>
            <a:ext cx="8363272" cy="4709120"/>
          </a:xfrm>
        </p:spPr>
        <p:txBody>
          <a:bodyPr>
            <a:noAutofit/>
          </a:bodyPr>
          <a:lstStyle/>
          <a:p>
            <a:pPr marL="0" lvl="0" indent="0" algn="just">
              <a:buNone/>
            </a:pPr>
            <a:r>
              <a:rPr lang="fr-FR" sz="1600" u="sng" dirty="0" smtClean="0">
                <a:solidFill>
                  <a:prstClr val="black"/>
                </a:solidFill>
              </a:rPr>
              <a:t>Principe</a:t>
            </a:r>
            <a:r>
              <a:rPr lang="fr-FR" sz="1600" dirty="0" smtClean="0">
                <a:solidFill>
                  <a:prstClr val="black"/>
                </a:solidFill>
              </a:rPr>
              <a:t> </a:t>
            </a:r>
            <a:r>
              <a:rPr lang="fr-FR" sz="1600" dirty="0">
                <a:solidFill>
                  <a:prstClr val="black"/>
                </a:solidFill>
              </a:rPr>
              <a:t>: traditionnellement, lorsqu’un litige survient entre les parties, il est porté devant une juridiction compétente en fonction </a:t>
            </a:r>
            <a:r>
              <a:rPr lang="fr-FR" sz="1600" b="1" dirty="0">
                <a:solidFill>
                  <a:prstClr val="black"/>
                </a:solidFill>
              </a:rPr>
              <a:t>d’un critère matériel </a:t>
            </a:r>
            <a:r>
              <a:rPr lang="fr-FR" sz="1600" dirty="0">
                <a:solidFill>
                  <a:prstClr val="black"/>
                </a:solidFill>
              </a:rPr>
              <a:t>(nature du litige) ainsi que d’un </a:t>
            </a:r>
            <a:r>
              <a:rPr lang="fr-FR" sz="1600" b="1" dirty="0">
                <a:solidFill>
                  <a:prstClr val="black"/>
                </a:solidFill>
              </a:rPr>
              <a:t>critère territorial </a:t>
            </a:r>
            <a:r>
              <a:rPr lang="fr-FR" sz="1600" dirty="0">
                <a:solidFill>
                  <a:prstClr val="black"/>
                </a:solidFill>
              </a:rPr>
              <a:t>(lieu de situation des parties, lieu de survenance du dommage etc.), ou selon le choix effectué par les parties d’un tribunal par la clause attributive de compétence</a:t>
            </a:r>
            <a:r>
              <a:rPr lang="fr-FR" sz="1600" dirty="0" smtClean="0">
                <a:solidFill>
                  <a:prstClr val="black"/>
                </a:solidFill>
              </a:rPr>
              <a:t>.</a:t>
            </a:r>
            <a:r>
              <a:rPr lang="fr-FR" sz="1600" dirty="0">
                <a:solidFill>
                  <a:srgbClr val="000000"/>
                </a:solidFill>
                <a:cs typeface="Arial" pitchFamily="34" charset="0"/>
              </a:rPr>
              <a:t> Le Code de procédure civile définit </a:t>
            </a:r>
            <a:r>
              <a:rPr lang="fr-FR" sz="1600" b="1" dirty="0">
                <a:solidFill>
                  <a:srgbClr val="000000"/>
                </a:solidFill>
                <a:cs typeface="Arial" pitchFamily="34" charset="0"/>
              </a:rPr>
              <a:t>les règles de compétences des juridictions françaises</a:t>
            </a:r>
            <a:r>
              <a:rPr lang="fr-FR" sz="1600" dirty="0">
                <a:solidFill>
                  <a:srgbClr val="000000"/>
                </a:solidFill>
                <a:cs typeface="Arial" pitchFamily="34" charset="0"/>
              </a:rPr>
              <a:t>. </a:t>
            </a:r>
            <a:endParaRPr lang="fr-FR" sz="1600" dirty="0">
              <a:solidFill>
                <a:prstClr val="black"/>
              </a:solidFill>
            </a:endParaRPr>
          </a:p>
          <a:p>
            <a:pPr marL="0" indent="0" algn="just">
              <a:buNone/>
            </a:pPr>
            <a:r>
              <a:rPr lang="fr-FR" sz="1600" dirty="0" smtClean="0">
                <a:solidFill>
                  <a:srgbClr val="000000"/>
                </a:solidFill>
                <a:cs typeface="Arial" pitchFamily="34" charset="0"/>
              </a:rPr>
              <a:t>Toutefois les </a:t>
            </a:r>
            <a:r>
              <a:rPr lang="fr-FR" sz="1600" dirty="0">
                <a:solidFill>
                  <a:srgbClr val="000000"/>
                </a:solidFill>
                <a:cs typeface="Arial" pitchFamily="34" charset="0"/>
              </a:rPr>
              <a:t>parties peuvent décider d’y déroger dans leur contrat en choisissant de rendre compétente une autre juridiction sous certaines conditions (article 48 du Code de Procédure Civile</a:t>
            </a:r>
            <a:r>
              <a:rPr lang="fr-FR" sz="1600" dirty="0" smtClean="0">
                <a:solidFill>
                  <a:srgbClr val="000000"/>
                </a:solidFill>
                <a:cs typeface="Arial" pitchFamily="34" charset="0"/>
              </a:rPr>
              <a:t>): </a:t>
            </a:r>
            <a:endParaRPr lang="fr-FR" sz="1600" dirty="0">
              <a:solidFill>
                <a:srgbClr val="000000"/>
              </a:solidFill>
              <a:cs typeface="Arial" pitchFamily="34" charset="0"/>
            </a:endParaRPr>
          </a:p>
          <a:p>
            <a:pPr marL="171450" indent="-171450" algn="just">
              <a:buFontTx/>
              <a:buChar char="-"/>
            </a:pPr>
            <a:r>
              <a:rPr lang="fr-FR" sz="1600" dirty="0">
                <a:solidFill>
                  <a:srgbClr val="000000"/>
                </a:solidFill>
                <a:cs typeface="Arial" pitchFamily="34" charset="0"/>
              </a:rPr>
              <a:t>De telles clauses ne peuvent exister </a:t>
            </a:r>
            <a:r>
              <a:rPr lang="fr-FR" sz="1600" b="1" dirty="0">
                <a:solidFill>
                  <a:srgbClr val="000000"/>
                </a:solidFill>
                <a:cs typeface="Arial" pitchFamily="34" charset="0"/>
              </a:rPr>
              <a:t>que dans des contrats commerciaux</a:t>
            </a:r>
            <a:r>
              <a:rPr lang="fr-FR" sz="1600" dirty="0">
                <a:solidFill>
                  <a:srgbClr val="000000"/>
                </a:solidFill>
                <a:cs typeface="Arial" pitchFamily="34" charset="0"/>
              </a:rPr>
              <a:t>. </a:t>
            </a:r>
          </a:p>
          <a:p>
            <a:pPr marL="171450" indent="-171450" algn="just">
              <a:buFontTx/>
              <a:buChar char="-"/>
            </a:pPr>
            <a:r>
              <a:rPr lang="fr-FR" sz="1600" dirty="0">
                <a:solidFill>
                  <a:srgbClr val="000000"/>
                </a:solidFill>
                <a:cs typeface="Arial" pitchFamily="34" charset="0"/>
              </a:rPr>
              <a:t>La </a:t>
            </a:r>
            <a:r>
              <a:rPr lang="fr-FR" sz="1600" b="1" dirty="0">
                <a:solidFill>
                  <a:srgbClr val="000000"/>
                </a:solidFill>
                <a:cs typeface="Arial" pitchFamily="34" charset="0"/>
              </a:rPr>
              <a:t>clause d’attribution de compétence </a:t>
            </a:r>
            <a:r>
              <a:rPr lang="fr-FR" sz="1600" dirty="0">
                <a:solidFill>
                  <a:srgbClr val="000000"/>
                </a:solidFill>
                <a:cs typeface="Arial" pitchFamily="34" charset="0"/>
              </a:rPr>
              <a:t>doit avoir été spécifiée de façon </a:t>
            </a:r>
            <a:r>
              <a:rPr lang="fr-FR" sz="1600" b="1" dirty="0">
                <a:solidFill>
                  <a:srgbClr val="000000"/>
                </a:solidFill>
                <a:cs typeface="Arial" pitchFamily="34" charset="0"/>
              </a:rPr>
              <a:t>très apparente </a:t>
            </a:r>
            <a:r>
              <a:rPr lang="fr-FR" sz="1600" dirty="0">
                <a:solidFill>
                  <a:srgbClr val="000000"/>
                </a:solidFill>
                <a:cs typeface="Arial" pitchFamily="34" charset="0"/>
              </a:rPr>
              <a:t>dans le contrat</a:t>
            </a:r>
            <a:r>
              <a:rPr lang="fr-FR" sz="1600" dirty="0" smtClean="0">
                <a:solidFill>
                  <a:srgbClr val="000000"/>
                </a:solidFill>
                <a:cs typeface="Arial" pitchFamily="34" charset="0"/>
              </a:rPr>
              <a:t>.</a:t>
            </a:r>
            <a:endParaRPr lang="fr-FR" sz="1600" dirty="0">
              <a:solidFill>
                <a:srgbClr val="000000"/>
              </a:solidFill>
              <a:cs typeface="Arial" pitchFamily="34" charset="0"/>
            </a:endParaRPr>
          </a:p>
          <a:p>
            <a:pPr marL="171450" indent="-171450" algn="just">
              <a:buFontTx/>
              <a:buChar char="-"/>
            </a:pPr>
            <a:r>
              <a:rPr lang="fr-FR" sz="1600" dirty="0">
                <a:cs typeface="Arial" pitchFamily="34" charset="0"/>
              </a:rPr>
              <a:t>La clause doit permettre de déterminer </a:t>
            </a:r>
            <a:r>
              <a:rPr lang="fr-FR" sz="1600" b="1" dirty="0">
                <a:cs typeface="Arial" pitchFamily="34" charset="0"/>
              </a:rPr>
              <a:t>sans ambiguïté </a:t>
            </a:r>
            <a:r>
              <a:rPr lang="fr-FR" sz="1600" dirty="0">
                <a:cs typeface="Arial" pitchFamily="34" charset="0"/>
              </a:rPr>
              <a:t>le tribunal choisi</a:t>
            </a:r>
            <a:r>
              <a:rPr lang="fr-FR" sz="1600" dirty="0" smtClean="0">
                <a:cs typeface="Arial" pitchFamily="34" charset="0"/>
              </a:rPr>
              <a:t>.</a:t>
            </a:r>
          </a:p>
          <a:p>
            <a:pPr marL="0" indent="0" algn="just">
              <a:buNone/>
            </a:pPr>
            <a:endParaRPr lang="fr-FR" sz="1600" dirty="0">
              <a:cs typeface="Arial" pitchFamily="34" charset="0"/>
            </a:endParaRPr>
          </a:p>
          <a:p>
            <a:pPr algn="just"/>
            <a:r>
              <a:rPr lang="fr-FR" sz="1600" dirty="0" smtClean="0"/>
              <a:t>La </a:t>
            </a:r>
            <a:r>
              <a:rPr lang="fr-FR" sz="1600" dirty="0"/>
              <a:t>clause est </a:t>
            </a:r>
            <a:r>
              <a:rPr lang="fr-FR" sz="1600" b="1" dirty="0"/>
              <a:t>réputée nulle</a:t>
            </a:r>
            <a:r>
              <a:rPr lang="fr-FR" sz="1600" dirty="0"/>
              <a:t> dans le cas où figurent, dans les documents contractuels des parties, des stipulations contradictoires. </a:t>
            </a:r>
          </a:p>
          <a:p>
            <a:pPr algn="just"/>
            <a:r>
              <a:rPr lang="fr-FR" sz="1600" dirty="0" smtClean="0"/>
              <a:t>A défaut de clause attributive de juridiction dans le contrat, </a:t>
            </a:r>
            <a:r>
              <a:rPr lang="fr-FR" sz="1600" dirty="0"/>
              <a:t>les règles de compétence de droit commun s'appliquent.</a:t>
            </a:r>
          </a:p>
          <a:p>
            <a:pPr marL="0" indent="0">
              <a:spcBef>
                <a:spcPts val="0"/>
              </a:spcBef>
              <a:buNone/>
              <a:defRPr/>
            </a:pPr>
            <a:endParaRPr lang="fr-FR" sz="1600" dirty="0">
              <a:solidFill>
                <a:srgbClr val="000000"/>
              </a:solidFill>
            </a:endParaRPr>
          </a:p>
        </p:txBody>
      </p:sp>
      <p:sp>
        <p:nvSpPr>
          <p:cNvPr id="4" name="Footer Placeholder 3"/>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234390940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Words>2726</Words>
  <Application>Microsoft Office PowerPoint</Application>
  <PresentationFormat>On-screen Show (4:3)</PresentationFormat>
  <Paragraphs>441</Paragraphs>
  <Slides>52</Slides>
  <Notes>52</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Thème Office</vt:lpstr>
      <vt:lpstr>2014-2015  COURS DE "DROIT ET TECHNOLOGIES NOUVELLES" M2 MIAGE-SITN (Système d'Information et Technologies Nouvelles) Université de Paris-Dauphine  Me. Grégoire Dumas Avocat Cabinet Osborne Clarke Mail: gregoire.dumas@osborneclarke.com www.osborneclarke.com</vt:lpstr>
      <vt:lpstr>PRESENTATION DU COURS</vt:lpstr>
      <vt:lpstr>PowerPoint Presentation</vt:lpstr>
      <vt:lpstr>Introduction au droit des affaires  </vt:lpstr>
      <vt:lpstr>Les sources du droit des affaires </vt:lpstr>
      <vt:lpstr> Les ordres juridiques de la vie des affaires  </vt:lpstr>
      <vt:lpstr>Le système judiciaire français  </vt:lpstr>
      <vt:lpstr>Les modes alternatifs de règlement des conflits (MARC)</vt:lpstr>
      <vt:lpstr>Règlement des différends et litiges dans le contrat commercial</vt:lpstr>
      <vt:lpstr>L’application du droit des affaires dans les rapports entre l’entreprise et les autres acteurs </vt:lpstr>
      <vt:lpstr>Schéma 1 : L’environnement de l’entreprise </vt:lpstr>
      <vt:lpstr>Schéma 2 : Les interactions de l’entreprise </vt:lpstr>
      <vt:lpstr>Schéma 3 : Le droit applicable aux rapports entre l’entreprise et ses interlocuteurs </vt:lpstr>
      <vt:lpstr>PowerPoint Presentation</vt:lpstr>
      <vt:lpstr>Généralités sur les contrats </vt:lpstr>
      <vt:lpstr>Formation du contrat </vt:lpstr>
      <vt:lpstr>La distinction des obligations selon leur objet </vt:lpstr>
      <vt:lpstr>Offre de contracter </vt:lpstr>
      <vt:lpstr>Acceptation </vt:lpstr>
      <vt:lpstr>Conditions de validité du contrat</vt:lpstr>
      <vt:lpstr>PowerPoint Presentation</vt:lpstr>
      <vt:lpstr>PowerPoint Presentation</vt:lpstr>
      <vt:lpstr>Conditions tenant aux contractants</vt:lpstr>
      <vt:lpstr>PowerPoint Presentation</vt:lpstr>
      <vt:lpstr>Conditions tenant au contrat </vt:lpstr>
      <vt:lpstr>Effets des contrats </vt:lpstr>
      <vt:lpstr>L’intensité de l’obligation</vt:lpstr>
      <vt:lpstr>L'inexécution des contrats</vt:lpstr>
      <vt:lpstr>Le traitement de l’inexécution </vt:lpstr>
      <vt:lpstr>Les aménagements conventionnels de la responsabilité contractuelle</vt:lpstr>
      <vt:lpstr>L’exception d’inexécution </vt:lpstr>
      <vt:lpstr>Le traitement judiciaire du défaut d’exécution du contrat </vt:lpstr>
      <vt:lpstr>PowerPoint Presentation</vt:lpstr>
      <vt:lpstr>Voie judiciaire: exécution forcée</vt:lpstr>
      <vt:lpstr>Voie judiciaire: la résolution et la résiliation du contrat</vt:lpstr>
      <vt:lpstr>PowerPoint Presentation</vt:lpstr>
      <vt:lpstr>PowerPoint Presentation</vt:lpstr>
      <vt:lpstr>Les conditions de la responsabilité civile contractuelle</vt:lpstr>
      <vt:lpstr>La recherche d’un avantage sans contrepartie  </vt:lpstr>
      <vt:lpstr>La rupture des relations commerciales établies</vt:lpstr>
      <vt:lpstr>PowerPoint Presentation</vt:lpstr>
      <vt:lpstr>L’inexécution non fautive : la force majeure</vt:lpstr>
      <vt:lpstr>PowerPoint Presentation</vt:lpstr>
      <vt:lpstr>Fin du contrat</vt:lpstr>
      <vt:lpstr>Focus sur la reconduction du contrat </vt:lpstr>
      <vt:lpstr>Exemple de clause de durée et de reconduction </vt:lpstr>
      <vt:lpstr>Cession de contrat </vt:lpstr>
      <vt:lpstr> Le cadre des négociations commerciales préalables au contrat </vt:lpstr>
      <vt:lpstr>Encadrement des relations entre deux parties avant le contrat </vt:lpstr>
      <vt:lpstr>La rupture abusive des pourparlers</vt:lpstr>
      <vt:lpstr>Conditions générales de vente </vt:lpstr>
      <vt:lpstr>Les conditions générales d’achat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

<file path=docProps/thumbnail.jpeg>
</file>